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4" r:id="rId2"/>
  </p:sldMasterIdLst>
  <p:notesMasterIdLst>
    <p:notesMasterId r:id="rId96"/>
  </p:notesMasterIdLst>
  <p:handoutMasterIdLst>
    <p:handoutMasterId r:id="rId97"/>
  </p:handoutMasterIdLst>
  <p:sldIdLst>
    <p:sldId id="256" r:id="rId3"/>
    <p:sldId id="257" r:id="rId4"/>
    <p:sldId id="471" r:id="rId5"/>
    <p:sldId id="474" r:id="rId6"/>
    <p:sldId id="624" r:id="rId7"/>
    <p:sldId id="625" r:id="rId8"/>
    <p:sldId id="627" r:id="rId9"/>
    <p:sldId id="655" r:id="rId10"/>
    <p:sldId id="663" r:id="rId11"/>
    <p:sldId id="650" r:id="rId12"/>
    <p:sldId id="654" r:id="rId13"/>
    <p:sldId id="656" r:id="rId14"/>
    <p:sldId id="658" r:id="rId15"/>
    <p:sldId id="657" r:id="rId16"/>
    <p:sldId id="660" r:id="rId17"/>
    <p:sldId id="662" r:id="rId18"/>
    <p:sldId id="653" r:id="rId19"/>
    <p:sldId id="533" r:id="rId20"/>
    <p:sldId id="630" r:id="rId21"/>
    <p:sldId id="632" r:id="rId22"/>
    <p:sldId id="666" r:id="rId23"/>
    <p:sldId id="631" r:id="rId24"/>
    <p:sldId id="641" r:id="rId25"/>
    <p:sldId id="642" r:id="rId26"/>
    <p:sldId id="643" r:id="rId27"/>
    <p:sldId id="664" r:id="rId28"/>
    <p:sldId id="665" r:id="rId29"/>
    <p:sldId id="646" r:id="rId30"/>
    <p:sldId id="647" r:id="rId31"/>
    <p:sldId id="648" r:id="rId32"/>
    <p:sldId id="633" r:id="rId33"/>
    <p:sldId id="634" r:id="rId34"/>
    <p:sldId id="635" r:id="rId35"/>
    <p:sldId id="301" r:id="rId36"/>
    <p:sldId id="668" r:id="rId37"/>
    <p:sldId id="637" r:id="rId38"/>
    <p:sldId id="669" r:id="rId39"/>
    <p:sldId id="667" r:id="rId40"/>
    <p:sldId id="670" r:id="rId41"/>
    <p:sldId id="671" r:id="rId42"/>
    <p:sldId id="672" r:id="rId43"/>
    <p:sldId id="673" r:id="rId44"/>
    <p:sldId id="674" r:id="rId45"/>
    <p:sldId id="675" r:id="rId46"/>
    <p:sldId id="498" r:id="rId47"/>
    <p:sldId id="676" r:id="rId48"/>
    <p:sldId id="677" r:id="rId49"/>
    <p:sldId id="501" r:id="rId50"/>
    <p:sldId id="326" r:id="rId51"/>
    <p:sldId id="328" r:id="rId52"/>
    <p:sldId id="723" r:id="rId53"/>
    <p:sldId id="705" r:id="rId54"/>
    <p:sldId id="500" r:id="rId55"/>
    <p:sldId id="709" r:id="rId56"/>
    <p:sldId id="710" r:id="rId57"/>
    <p:sldId id="719" r:id="rId58"/>
    <p:sldId id="329" r:id="rId59"/>
    <p:sldId id="693" r:id="rId60"/>
    <p:sldId id="718" r:id="rId61"/>
    <p:sldId id="694" r:id="rId62"/>
    <p:sldId id="695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03" r:id="rId71"/>
    <p:sldId id="332" r:id="rId72"/>
    <p:sldId id="333" r:id="rId73"/>
    <p:sldId id="721" r:id="rId74"/>
    <p:sldId id="334" r:id="rId75"/>
    <p:sldId id="722" r:id="rId76"/>
    <p:sldId id="724" r:id="rId77"/>
    <p:sldId id="741" r:id="rId78"/>
    <p:sldId id="686" r:id="rId79"/>
    <p:sldId id="687" r:id="rId80"/>
    <p:sldId id="335" r:id="rId81"/>
    <p:sldId id="725" r:id="rId82"/>
    <p:sldId id="726" r:id="rId83"/>
    <p:sldId id="727" r:id="rId84"/>
    <p:sldId id="728" r:id="rId85"/>
    <p:sldId id="740" r:id="rId86"/>
    <p:sldId id="729" r:id="rId87"/>
    <p:sldId id="736" r:id="rId88"/>
    <p:sldId id="737" r:id="rId89"/>
    <p:sldId id="738" r:id="rId90"/>
    <p:sldId id="739" r:id="rId91"/>
    <p:sldId id="339" r:id="rId92"/>
    <p:sldId id="340" r:id="rId93"/>
    <p:sldId id="264" r:id="rId94"/>
    <p:sldId id="358" r:id="rId9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 autoAdjust="0"/>
    <p:restoredTop sz="66164" autoAdjust="0"/>
  </p:normalViewPr>
  <p:slideViewPr>
    <p:cSldViewPr>
      <p:cViewPr varScale="1">
        <p:scale>
          <a:sx n="82" d="100"/>
          <a:sy n="82" d="100"/>
        </p:scale>
        <p:origin x="880" y="16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2538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10/19/25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10/19/25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35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90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10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F6121-80BF-EF19-D407-6712709C8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D098C7-5959-68A1-64C0-869384439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FA5225-D70A-A536-80C9-1C252BC5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967AC-272C-66C2-3A6F-B256935E6B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0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EF43-3B6F-ACBF-2D6A-AF197C7A4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F7BCE-2919-45D7-C367-E13EC71C0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00398-4D14-C224-6318-E6B13655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AEDA7-BAF5-B36D-06EC-908453B57B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5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playground.tensorflow.org</a:t>
            </a:r>
            <a:r>
              <a:rPr lang="en-US" dirty="0"/>
              <a:t>/#activation=</a:t>
            </a:r>
            <a:r>
              <a:rPr lang="en-US" dirty="0" err="1"/>
              <a:t>sigmoid&amp;batchSize</a:t>
            </a:r>
            <a:r>
              <a:rPr lang="en-US" dirty="0"/>
              <a:t>=10&amp;dataset=</a:t>
            </a:r>
            <a:r>
              <a:rPr lang="en-US" dirty="0" err="1"/>
              <a:t>circle&amp;regDataset</a:t>
            </a:r>
            <a:r>
              <a:rPr lang="en-US" dirty="0"/>
              <a:t>=</a:t>
            </a:r>
            <a:r>
              <a:rPr lang="en-US" dirty="0" err="1"/>
              <a:t>reg-plane&amp;learningRate</a:t>
            </a:r>
            <a:r>
              <a:rPr lang="en-US" dirty="0"/>
              <a:t>=0.1&amp;regularizationRate=0&amp;noise=0&amp;networkShape=3&amp;seed=0.04528&amp;showTestData=</a:t>
            </a:r>
            <a:r>
              <a:rPr lang="en-US" dirty="0" err="1"/>
              <a:t>false&amp;discretize</a:t>
            </a:r>
            <a:r>
              <a:rPr lang="en-US" dirty="0"/>
              <a:t>=</a:t>
            </a:r>
            <a:r>
              <a:rPr lang="en-US" dirty="0" err="1"/>
              <a:t>false&amp;percTrainData</a:t>
            </a:r>
            <a:r>
              <a:rPr lang="en-US" dirty="0"/>
              <a:t>=50&amp;x=</a:t>
            </a:r>
            <a:r>
              <a:rPr lang="en-US" dirty="0" err="1"/>
              <a:t>true&amp;y</a:t>
            </a:r>
            <a:r>
              <a:rPr lang="en-US" dirty="0"/>
              <a:t>=</a:t>
            </a:r>
            <a:r>
              <a:rPr lang="en-US" dirty="0" err="1"/>
              <a:t>true&amp;xTimesY</a:t>
            </a:r>
            <a:r>
              <a:rPr lang="en-US" dirty="0"/>
              <a:t>=</a:t>
            </a:r>
            <a:r>
              <a:rPr lang="en-US" dirty="0" err="1"/>
              <a:t>false&amp;xSquared</a:t>
            </a:r>
            <a:r>
              <a:rPr lang="en-US" dirty="0"/>
              <a:t>=</a:t>
            </a:r>
            <a:r>
              <a:rPr lang="en-US" dirty="0" err="1"/>
              <a:t>false&amp;ySquared</a:t>
            </a:r>
            <a:r>
              <a:rPr lang="en-US" dirty="0"/>
              <a:t>=</a:t>
            </a:r>
            <a:r>
              <a:rPr lang="en-US" dirty="0" err="1"/>
              <a:t>false&amp;cosX</a:t>
            </a:r>
            <a:r>
              <a:rPr lang="en-US" dirty="0"/>
              <a:t>=</a:t>
            </a:r>
            <a:r>
              <a:rPr lang="en-US" dirty="0" err="1"/>
              <a:t>false&amp;sinX</a:t>
            </a:r>
            <a:r>
              <a:rPr lang="en-US" dirty="0"/>
              <a:t>=</a:t>
            </a:r>
            <a:r>
              <a:rPr lang="en-US" dirty="0" err="1"/>
              <a:t>false&amp;cosY</a:t>
            </a:r>
            <a:r>
              <a:rPr lang="en-US" dirty="0"/>
              <a:t>=</a:t>
            </a:r>
            <a:r>
              <a:rPr lang="en-US" dirty="0" err="1"/>
              <a:t>false&amp;sinY</a:t>
            </a:r>
            <a:r>
              <a:rPr lang="en-US" dirty="0"/>
              <a:t>=</a:t>
            </a:r>
            <a:r>
              <a:rPr lang="en-US" dirty="0" err="1"/>
              <a:t>false&amp;collectStats</a:t>
            </a:r>
            <a:r>
              <a:rPr lang="en-US" dirty="0"/>
              <a:t>=</a:t>
            </a:r>
            <a:r>
              <a:rPr lang="en-US" dirty="0" err="1"/>
              <a:t>false&amp;problem</a:t>
            </a:r>
            <a:r>
              <a:rPr lang="en-US" dirty="0"/>
              <a:t>=</a:t>
            </a:r>
            <a:r>
              <a:rPr lang="en-US" dirty="0" err="1"/>
              <a:t>classification&amp;initZero</a:t>
            </a:r>
            <a:r>
              <a:rPr lang="en-US" dirty="0"/>
              <a:t>=</a:t>
            </a:r>
            <a:r>
              <a:rPr lang="en-US" dirty="0" err="1"/>
              <a:t>false&amp;hideText</a:t>
            </a:r>
            <a:r>
              <a:rPr lang="en-US" dirty="0"/>
              <a:t>=false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Alege</a:t>
            </a:r>
            <a:r>
              <a:rPr lang="en-US" dirty="0"/>
              <a:t> : data 1, </a:t>
            </a:r>
            <a:r>
              <a:rPr lang="en-US" dirty="0" err="1"/>
              <a:t>cerc</a:t>
            </a:r>
            <a:r>
              <a:rPr lang="en-US" dirty="0"/>
              <a:t> in </a:t>
            </a:r>
            <a:r>
              <a:rPr lang="en-US" dirty="0" err="1"/>
              <a:t>cerc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neuroni</a:t>
            </a:r>
            <a:r>
              <a:rPr lang="en-US" dirty="0"/>
              <a:t> la hidden </a:t>
            </a:r>
          </a:p>
          <a:p>
            <a:endParaRPr lang="en-US" dirty="0"/>
          </a:p>
          <a:p>
            <a:r>
              <a:rPr lang="en-US" dirty="0"/>
              <a:t>Arata </a:t>
            </a:r>
            <a:r>
              <a:rPr lang="en-US" dirty="0" err="1"/>
              <a:t>diferenta</a:t>
            </a:r>
            <a:r>
              <a:rPr lang="en-US" dirty="0"/>
              <a:t> </a:t>
            </a:r>
            <a:r>
              <a:rPr lang="en-US" dirty="0" err="1"/>
              <a:t>nintre</a:t>
            </a:r>
            <a:r>
              <a:rPr lang="en-US" dirty="0"/>
              <a:t> linear </a:t>
            </a:r>
            <a:r>
              <a:rPr lang="en-US" dirty="0" err="1"/>
              <a:t>si</a:t>
            </a:r>
            <a:r>
              <a:rPr lang="en-US" dirty="0"/>
              <a:t> sigmoid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28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ee11abd1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gee11abd1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</p:txBody>
      </p:sp>
      <p:sp>
        <p:nvSpPr>
          <p:cNvPr id="1475" name="Google Shape;1475;gee11abd19c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6638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Variatia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media</a:t>
            </a:r>
            <a:r>
              <a:rPr lang="en-US" baseline="0" dirty="0"/>
              <a:t> </a:t>
            </a:r>
            <a:r>
              <a:rPr lang="en-US" baseline="0" dirty="0" err="1"/>
              <a:t>patratelor</a:t>
            </a:r>
            <a:r>
              <a:rPr lang="en-US" baseline="0" dirty="0"/>
              <a:t> </a:t>
            </a:r>
            <a:r>
              <a:rPr lang="en-US" baseline="0" dirty="0" err="1"/>
              <a:t>distantelor</a:t>
            </a:r>
            <a:r>
              <a:rPr lang="en-US" baseline="0" dirty="0"/>
              <a:t> fata de </a:t>
            </a:r>
            <a:r>
              <a:rPr lang="en-US" baseline="0" dirty="0" err="1"/>
              <a:t>medie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Daca </a:t>
            </a:r>
            <a:r>
              <a:rPr lang="en-US" baseline="0" dirty="0" err="1"/>
              <a:t>vrem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scadem</a:t>
            </a:r>
            <a:r>
              <a:rPr lang="en-US" baseline="0" dirty="0"/>
              <a:t> </a:t>
            </a:r>
            <a:r>
              <a:rPr lang="en-US" baseline="0" dirty="0" err="1"/>
              <a:t>distanta</a:t>
            </a:r>
            <a:r>
              <a:rPr lang="en-US" baseline="0" dirty="0"/>
              <a:t>, </a:t>
            </a:r>
            <a:r>
              <a:rPr lang="en-US" baseline="0" dirty="0" err="1"/>
              <a:t>ar</a:t>
            </a:r>
            <a:r>
              <a:rPr lang="en-US" baseline="0" dirty="0"/>
              <a:t> fi </a:t>
            </a:r>
            <a:r>
              <a:rPr lang="en-US" baseline="0" dirty="0" err="1"/>
              <a:t>echivalent</a:t>
            </a:r>
            <a:r>
              <a:rPr lang="en-US" baseline="0" dirty="0"/>
              <a:t> cu a </a:t>
            </a:r>
            <a:r>
              <a:rPr lang="en-US" baseline="0" dirty="0" err="1"/>
              <a:t>scadea</a:t>
            </a:r>
            <a:r>
              <a:rPr lang="en-US" baseline="0" dirty="0"/>
              <a:t> media</a:t>
            </a:r>
          </a:p>
          <a:p>
            <a:endParaRPr lang="en-US" baseline="0" dirty="0"/>
          </a:p>
          <a:p>
            <a:r>
              <a:rPr lang="en-US" baseline="0" dirty="0" err="1"/>
              <a:t>Explica</a:t>
            </a:r>
            <a:r>
              <a:rPr lang="en-US" baseline="0" dirty="0"/>
              <a:t> variant: cu  7, 1, -6, -2 </a:t>
            </a:r>
            <a:r>
              <a:rPr lang="en-US" baseline="0" dirty="0" err="1"/>
              <a:t>si</a:t>
            </a:r>
            <a:r>
              <a:rPr lang="en-US" baseline="0" dirty="0"/>
              <a:t> 4, 4, 4, 4</a:t>
            </a:r>
            <a:endParaRPr lang="ro-RO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00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ee11abd1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gee11abd1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FF"/>
              </a:highlight>
            </a:endParaRPr>
          </a:p>
        </p:txBody>
      </p:sp>
      <p:sp>
        <p:nvSpPr>
          <p:cNvPr id="1475" name="Google Shape;1475;gee11abd19c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2531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733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41798-2B93-24B0-96D6-3D03B14E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C51CA-BA41-8C71-0AFF-4E026C47B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10ADB4-2A34-46EB-FC60-3526E7E47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Variatia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media</a:t>
            </a:r>
            <a:r>
              <a:rPr lang="en-US" baseline="0" dirty="0"/>
              <a:t> </a:t>
            </a:r>
            <a:r>
              <a:rPr lang="en-US" baseline="0" dirty="0" err="1"/>
              <a:t>patratelor</a:t>
            </a:r>
            <a:r>
              <a:rPr lang="en-US" baseline="0" dirty="0"/>
              <a:t> </a:t>
            </a:r>
            <a:r>
              <a:rPr lang="en-US" baseline="0" dirty="0" err="1"/>
              <a:t>distantelor</a:t>
            </a:r>
            <a:r>
              <a:rPr lang="en-US" baseline="0" dirty="0"/>
              <a:t> fata de </a:t>
            </a:r>
            <a:r>
              <a:rPr lang="en-US" baseline="0" dirty="0" err="1"/>
              <a:t>medie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 err="1"/>
              <a:t>Daca</a:t>
            </a:r>
            <a:r>
              <a:rPr lang="en-US" baseline="0" dirty="0"/>
              <a:t> </a:t>
            </a:r>
            <a:r>
              <a:rPr lang="en-US" baseline="0" dirty="0" err="1"/>
              <a:t>vrem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scadem</a:t>
            </a:r>
            <a:r>
              <a:rPr lang="en-US" baseline="0" dirty="0"/>
              <a:t> </a:t>
            </a:r>
            <a:r>
              <a:rPr lang="en-US" baseline="0" dirty="0" err="1"/>
              <a:t>distanta</a:t>
            </a:r>
            <a:r>
              <a:rPr lang="en-US" baseline="0" dirty="0"/>
              <a:t>, </a:t>
            </a:r>
            <a:r>
              <a:rPr lang="en-US" baseline="0" dirty="0" err="1"/>
              <a:t>ar</a:t>
            </a:r>
            <a:r>
              <a:rPr lang="en-US" baseline="0" dirty="0"/>
              <a:t> fi </a:t>
            </a:r>
            <a:r>
              <a:rPr lang="en-US" baseline="0" dirty="0" err="1"/>
              <a:t>echivalent</a:t>
            </a:r>
            <a:r>
              <a:rPr lang="en-US" baseline="0" dirty="0"/>
              <a:t> cu a </a:t>
            </a:r>
            <a:r>
              <a:rPr lang="en-US" baseline="0" dirty="0" err="1"/>
              <a:t>scadea</a:t>
            </a:r>
            <a:r>
              <a:rPr lang="en-US" baseline="0" dirty="0"/>
              <a:t> media</a:t>
            </a:r>
          </a:p>
          <a:p>
            <a:endParaRPr lang="en-US" baseline="0" dirty="0"/>
          </a:p>
          <a:p>
            <a:r>
              <a:rPr lang="en-US" baseline="0" dirty="0" err="1"/>
              <a:t>Explica</a:t>
            </a:r>
            <a:r>
              <a:rPr lang="en-US" baseline="0" dirty="0"/>
              <a:t> variant: cu  7, 1, -6, -2 </a:t>
            </a:r>
            <a:r>
              <a:rPr lang="en-US" baseline="0" dirty="0" err="1"/>
              <a:t>si</a:t>
            </a:r>
            <a:r>
              <a:rPr lang="en-US" baseline="0" dirty="0"/>
              <a:t> 4, 4, 4, 4</a:t>
            </a:r>
            <a:endParaRPr lang="ro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437B-DE47-01ED-8E98-94E9162A83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98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62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>
          <a:extLst>
            <a:ext uri="{FF2B5EF4-FFF2-40B4-BE49-F238E27FC236}">
              <a16:creationId xmlns:a16="http://schemas.microsoft.com/office/drawing/2014/main" id="{554ECEDB-E3A2-C0CB-D789-1707A80B2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ee11abd19c_0_53:notes">
            <a:extLst>
              <a:ext uri="{FF2B5EF4-FFF2-40B4-BE49-F238E27FC236}">
                <a16:creationId xmlns:a16="http://schemas.microsoft.com/office/drawing/2014/main" id="{4DFC1396-CE3F-C245-65E4-AB8121E78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gee11abd19c_0_53:notes">
            <a:extLst>
              <a:ext uri="{FF2B5EF4-FFF2-40B4-BE49-F238E27FC236}">
                <a16:creationId xmlns:a16="http://schemas.microsoft.com/office/drawing/2014/main" id="{DC06A4D7-B03C-5B48-766F-33C55903C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FF"/>
                </a:highlight>
              </a:rPr>
              <a:t>Hill </a:t>
            </a:r>
            <a:r>
              <a:rPr lang="en-US" dirty="0" err="1">
                <a:highlight>
                  <a:srgbClr val="FFFFFF"/>
                </a:highlight>
              </a:rPr>
              <a:t>Climibging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1475" name="Google Shape;1475;gee11abd19c_0_53:notes">
            <a:extLst>
              <a:ext uri="{FF2B5EF4-FFF2-40B4-BE49-F238E27FC236}">
                <a16:creationId xmlns:a16="http://schemas.microsoft.com/office/drawing/2014/main" id="{0E7C1EF5-522C-5ACF-1115-8CB5ECEC8D3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2147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ee11abd19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4" name="Google Shape;1474;gee11abd19c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FF"/>
                </a:highlight>
              </a:rPr>
              <a:t>The first two are convex, only a global minima.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FF"/>
                </a:highlight>
              </a:rPr>
              <a:t>The second is close to actual cost function</a:t>
            </a:r>
            <a:endParaRPr dirty="0">
              <a:highlight>
                <a:srgbClr val="FFFFFF"/>
              </a:highlight>
            </a:endParaRPr>
          </a:p>
        </p:txBody>
      </p:sp>
      <p:sp>
        <p:nvSpPr>
          <p:cNvPr id="1475" name="Google Shape;1475;gee11abd19c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4315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55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5718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2CAB4-F10F-E9F6-7483-F51B739A3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D2366A-6F9A-7536-38F7-8871F83F0F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4A9D9-EAE1-73A1-8E71-2CF031180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E998C-D924-135B-C3C2-59496CC3BE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88605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Determina</a:t>
            </a:r>
            <a:r>
              <a:rPr lang="en-US" dirty="0"/>
              <a:t> </a:t>
            </a:r>
            <a:r>
              <a:rPr lang="en-US" dirty="0" err="1"/>
              <a:t>directia</a:t>
            </a:r>
            <a:r>
              <a:rPr lang="en-US" baseline="0" dirty="0"/>
              <a:t> in care </a:t>
            </a:r>
            <a:r>
              <a:rPr lang="en-US" baseline="0" dirty="0" err="1"/>
              <a:t>creste</a:t>
            </a:r>
            <a:r>
              <a:rPr lang="en-US" baseline="0" dirty="0"/>
              <a:t> </a:t>
            </a:r>
            <a:r>
              <a:rPr lang="en-US" baseline="0" dirty="0" err="1"/>
              <a:t>functia</a:t>
            </a:r>
            <a:r>
              <a:rPr lang="en-US" baseline="0" dirty="0"/>
              <a:t>, </a:t>
            </a:r>
            <a:r>
              <a:rPr lang="en-US" baseline="0" dirty="0" err="1"/>
              <a:t>sau</a:t>
            </a:r>
            <a:r>
              <a:rPr lang="en-US" baseline="0" dirty="0"/>
              <a:t> </a:t>
            </a:r>
            <a:r>
              <a:rPr lang="en-US" baseline="0" dirty="0" err="1"/>
              <a:t>mai</a:t>
            </a:r>
            <a:r>
              <a:rPr lang="en-US" baseline="0" dirty="0"/>
              <a:t> exact, </a:t>
            </a:r>
            <a:r>
              <a:rPr lang="en-US" baseline="0" dirty="0" err="1"/>
              <a:t>panta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413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83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Ecuatia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cu </a:t>
            </a:r>
            <a:r>
              <a:rPr lang="en-US" dirty="0" err="1"/>
              <a:t>atat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adevarata</a:t>
            </a:r>
            <a:r>
              <a:rPr lang="en-US" dirty="0"/>
              <a:t> cu cat </a:t>
            </a:r>
            <a:r>
              <a:rPr lang="en-US" dirty="0" err="1"/>
              <a:t>modificarile</a:t>
            </a:r>
            <a:r>
              <a:rPr lang="en-US" dirty="0"/>
              <a:t>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mici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 </a:t>
            </a:r>
            <a:r>
              <a:rPr lang="en-US" dirty="0" err="1"/>
              <a:t>fapt</a:t>
            </a:r>
            <a:r>
              <a:rPr lang="en-US" dirty="0"/>
              <a:t>, </a:t>
            </a:r>
            <a:r>
              <a:rPr lang="en-US" dirty="0" err="1"/>
              <a:t>eroarea</a:t>
            </a:r>
            <a:r>
              <a:rPr lang="en-US" dirty="0"/>
              <a:t> </a:t>
            </a:r>
            <a:r>
              <a:rPr lang="en-US" dirty="0" err="1"/>
              <a:t>scade</a:t>
            </a:r>
            <a:r>
              <a:rPr lang="en-US" dirty="0"/>
              <a:t> cu </a:t>
            </a:r>
            <a:r>
              <a:rPr lang="en-US" dirty="0" err="1"/>
              <a:t>patratul</a:t>
            </a:r>
            <a:r>
              <a:rPr lang="en-US" dirty="0"/>
              <a:t> </a:t>
            </a:r>
            <a:r>
              <a:rPr lang="en-US" dirty="0" err="1"/>
              <a:t>modificarilor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O </a:t>
            </a:r>
            <a:r>
              <a:rPr lang="en-US" dirty="0" err="1"/>
              <a:t>modificare</a:t>
            </a:r>
            <a:r>
              <a:rPr lang="en-US" dirty="0"/>
              <a:t> de 2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mica, </a:t>
            </a:r>
            <a:r>
              <a:rPr lang="en-US" dirty="0" err="1"/>
              <a:t>scade</a:t>
            </a:r>
            <a:r>
              <a:rPr lang="en-US" dirty="0"/>
              <a:t> </a:t>
            </a:r>
            <a:r>
              <a:rPr lang="en-US" dirty="0" err="1"/>
              <a:t>eroarea</a:t>
            </a:r>
            <a:r>
              <a:rPr lang="en-US" dirty="0"/>
              <a:t> de </a:t>
            </a:r>
            <a:r>
              <a:rPr lang="en-US" dirty="0" err="1"/>
              <a:t>aproxiamre</a:t>
            </a:r>
            <a:r>
              <a:rPr lang="en-US" dirty="0"/>
              <a:t> de 4 </a:t>
            </a:r>
            <a:r>
              <a:rPr lang="en-US" dirty="0" err="1"/>
              <a:t>ori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</a:t>
            </a:r>
            <a:endParaRPr lang="en-US" dirty="0"/>
          </a:p>
          <a:p>
            <a:endParaRPr lang="en-US" dirty="0"/>
          </a:p>
          <a:p>
            <a:r>
              <a:rPr lang="en-US" dirty="0"/>
              <a:t>Bazata pe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dirty="0" err="1"/>
              <a:t>taylor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31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Ca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minimizam</a:t>
                </a:r>
                <a:r>
                  <a:rPr lang="en-US" dirty="0"/>
                  <a:t> </a:t>
                </a:r>
                <a:r>
                  <a:rPr lang="en-US" dirty="0" err="1"/>
                  <a:t>functia</a:t>
                </a:r>
                <a:r>
                  <a:rPr lang="en-US" dirty="0"/>
                  <a:t>, </a:t>
                </a:r>
                <a:r>
                  <a:rPr lang="en-US" dirty="0" err="1"/>
                  <a:t>trebuie</a:t>
                </a:r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alegem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astfel</a:t>
                </a:r>
                <a:r>
                  <a:rPr lang="en-US" dirty="0"/>
                  <a:t> </a:t>
                </a:r>
                <a:r>
                  <a:rPr lang="en-US" dirty="0" err="1"/>
                  <a:t>incat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fie </a:t>
                </a:r>
                <a:r>
                  <a:rPr lang="en-US" dirty="0" err="1"/>
                  <a:t>negativ</a:t>
                </a:r>
                <a:endParaRPr lang="ro-RO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minimizam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functia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trebuie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alegem</a:t>
                </a:r>
                <a:r>
                  <a:rPr lang="en-US" dirty="0" smtClean="0"/>
                  <a:t>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Δ𝑣1 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Δ𝑣2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astfel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incat</a:t>
                </a:r>
                <a:r>
                  <a:rPr lang="en-US" baseline="0" dirty="0" smtClean="0"/>
                  <a:t>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Δ𝐶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fie </a:t>
                </a:r>
                <a:r>
                  <a:rPr lang="en-US" dirty="0" err="1" smtClean="0"/>
                  <a:t>negativ</a:t>
                </a:r>
                <a:endParaRPr lang="ro-RO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/>
                  <a:t>Ca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minimizam</a:t>
                </a:r>
                <a:r>
                  <a:rPr lang="en-US" dirty="0"/>
                  <a:t> </a:t>
                </a:r>
                <a:r>
                  <a:rPr lang="en-US" dirty="0" err="1"/>
                  <a:t>functia</a:t>
                </a:r>
                <a:r>
                  <a:rPr lang="en-US" dirty="0"/>
                  <a:t>, </a:t>
                </a:r>
                <a:r>
                  <a:rPr lang="en-US" dirty="0" err="1"/>
                  <a:t>trebuie</a:t>
                </a:r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</a:t>
                </a:r>
                <a:r>
                  <a:rPr lang="en-US" dirty="0" err="1"/>
                  <a:t>alegem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astfel</a:t>
                </a:r>
                <a:r>
                  <a:rPr lang="en-US" dirty="0"/>
                  <a:t> </a:t>
                </a:r>
                <a:r>
                  <a:rPr lang="en-US" dirty="0" err="1"/>
                  <a:t>incat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fie </a:t>
                </a:r>
                <a:r>
                  <a:rPr lang="en-US" dirty="0" err="1"/>
                  <a:t>negativ</a:t>
                </a:r>
                <a:endParaRPr lang="ro-RO" dirty="0"/>
              </a:p>
              <a:p>
                <a:endParaRPr lang="en-US" dirty="0"/>
              </a:p>
              <a:p>
                <a:r>
                  <a:rPr lang="en-US" dirty="0" err="1"/>
                  <a:t>Nabla</a:t>
                </a:r>
                <a:r>
                  <a:rPr lang="en-US" baseline="0" dirty="0" err="1"/>
                  <a:t>C</a:t>
                </a:r>
                <a:r>
                  <a:rPr lang="en-US" baseline="0" dirty="0"/>
                  <a:t> = cum </a:t>
                </a:r>
                <a:r>
                  <a:rPr lang="en-US" baseline="0" dirty="0" err="1"/>
                  <a:t>variaza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functia</a:t>
                </a:r>
                <a:r>
                  <a:rPr lang="en-US" baseline="0" dirty="0"/>
                  <a:t> (vector)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cu cat </a:t>
                </a:r>
                <a:r>
                  <a:rPr lang="en-US" dirty="0" err="1"/>
                  <a:t>modific</a:t>
                </a:r>
                <a:r>
                  <a:rPr lang="en-US" dirty="0"/>
                  <a:t> </a:t>
                </a:r>
                <a:r>
                  <a:rPr lang="en-US" dirty="0" err="1"/>
                  <a:t>parametrii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Produisul</a:t>
                </a:r>
                <a:r>
                  <a:rPr lang="en-US" dirty="0"/>
                  <a:t> scalar </a:t>
                </a:r>
                <a:r>
                  <a:rPr lang="en-US" dirty="0" err="1"/>
                  <a:t>dintre</a:t>
                </a:r>
                <a:r>
                  <a:rPr lang="en-US" dirty="0"/>
                  <a:t> </a:t>
                </a:r>
                <a:r>
                  <a:rPr lang="en-US" dirty="0" err="1"/>
                  <a:t>cei</a:t>
                </a:r>
                <a:r>
                  <a:rPr lang="en-US" dirty="0"/>
                  <a:t> </a:t>
                </a:r>
                <a:r>
                  <a:rPr lang="en-US" dirty="0" err="1"/>
                  <a:t>doi</a:t>
                </a:r>
                <a:r>
                  <a:rPr lang="en-US" dirty="0"/>
                  <a:t> </a:t>
                </a:r>
                <a:r>
                  <a:rPr lang="en-US" dirty="0" err="1"/>
                  <a:t>vectori</a:t>
                </a:r>
                <a:r>
                  <a:rPr lang="en-US" dirty="0"/>
                  <a:t>, ne da cum </a:t>
                </a:r>
                <a:r>
                  <a:rPr lang="en-US" dirty="0" err="1"/>
                  <a:t>variaza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Cum </a:t>
                </a:r>
                <a:r>
                  <a:rPr lang="en-US" dirty="0" err="1"/>
                  <a:t>vrem</a:t>
                </a:r>
                <a:r>
                  <a:rPr lang="en-US" dirty="0"/>
                  <a:t> ca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sa</a:t>
                </a:r>
                <a:r>
                  <a:rPr lang="en-US" dirty="0"/>
                  <a:t> fie </a:t>
                </a:r>
                <a:r>
                  <a:rPr lang="en-US" dirty="0" err="1"/>
                  <a:t>negativ</a:t>
                </a:r>
                <a:r>
                  <a:rPr lang="en-US" dirty="0"/>
                  <a:t>,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putem</a:t>
                </a:r>
                <a:r>
                  <a:rPr lang="en-US" baseline="0" dirty="0"/>
                  <a:t> allege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ca</a:t>
                </a:r>
                <a:r>
                  <a:rPr lang="en-US" baseline="0" dirty="0"/>
                  <a:t> </a:t>
                </a:r>
                <a:r>
                  <a:rPr lang="en-US" baseline="0" dirty="0" err="1"/>
                  <a:t>fiind</a:t>
                </a:r>
                <a:r>
                  <a:rPr lang="en-US" baseline="0" dirty="0"/>
                  <a:t>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0" baseline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dirty="0" smtClean="0"/>
                  <a:t>Ca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minimizam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functia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trebuie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alegem</a:t>
                </a:r>
                <a:r>
                  <a:rPr lang="en-US" dirty="0" smtClean="0"/>
                  <a:t>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Δ𝑣1 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si</a:t>
                </a:r>
                <a:r>
                  <a:rPr lang="en-US" dirty="0" smtClean="0"/>
                  <a:t>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Δ𝑣2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astfel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incat</a:t>
                </a:r>
                <a:r>
                  <a:rPr lang="en-US" baseline="0" dirty="0" smtClean="0"/>
                  <a:t>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Δ𝐶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fie </a:t>
                </a:r>
                <a:r>
                  <a:rPr lang="en-US" dirty="0" err="1" smtClean="0"/>
                  <a:t>negativ</a:t>
                </a:r>
                <a:endParaRPr lang="ro-RO" dirty="0"/>
              </a:p>
              <a:p>
                <a:endParaRPr lang="en-US" dirty="0" smtClean="0"/>
              </a:p>
              <a:p>
                <a:r>
                  <a:rPr lang="en-US" dirty="0" err="1" smtClean="0"/>
                  <a:t>Nabla</a:t>
                </a:r>
                <a:r>
                  <a:rPr lang="en-US" baseline="0" dirty="0" err="1" smtClean="0"/>
                  <a:t>C</a:t>
                </a:r>
                <a:r>
                  <a:rPr lang="en-US" baseline="0" dirty="0" smtClean="0"/>
                  <a:t> = cum </a:t>
                </a:r>
                <a:r>
                  <a:rPr lang="en-US" baseline="0" dirty="0" err="1" smtClean="0"/>
                  <a:t>variaza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functia</a:t>
                </a:r>
                <a:r>
                  <a:rPr lang="en-US" baseline="0" dirty="0" smtClean="0"/>
                  <a:t> (vector)</a:t>
                </a:r>
              </a:p>
              <a:p>
                <a:r>
                  <a:rPr lang="en-US" b="0" i="0" smtClean="0">
                    <a:latin typeface="Cambria Math" panose="02040503050406030204" pitchFamily="18" charset="0"/>
                  </a:rPr>
                  <a:t>Δ𝑣</a:t>
                </a:r>
                <a:r>
                  <a:rPr lang="en-US" dirty="0" smtClean="0"/>
                  <a:t> cu cat </a:t>
                </a:r>
                <a:r>
                  <a:rPr lang="en-US" dirty="0" err="1" smtClean="0"/>
                  <a:t>modific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parametrii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err="1" smtClean="0"/>
                  <a:t>Produisul</a:t>
                </a:r>
                <a:r>
                  <a:rPr lang="en-US" dirty="0" smtClean="0"/>
                  <a:t> scalar </a:t>
                </a:r>
                <a:r>
                  <a:rPr lang="en-US" dirty="0" err="1" smtClean="0"/>
                  <a:t>dintre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cei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doi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vectori</a:t>
                </a:r>
                <a:r>
                  <a:rPr lang="en-US" dirty="0" smtClean="0"/>
                  <a:t>, ne da cum </a:t>
                </a:r>
                <a:r>
                  <a:rPr lang="en-US" dirty="0" err="1" smtClean="0"/>
                  <a:t>variaza</a:t>
                </a:r>
                <a:r>
                  <a:rPr lang="en-US" baseline="0" dirty="0" smtClean="0"/>
                  <a:t>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Δ𝐶</a:t>
                </a:r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Cum </a:t>
                </a:r>
                <a:r>
                  <a:rPr lang="en-US" dirty="0" err="1" smtClean="0"/>
                  <a:t>vrem</a:t>
                </a:r>
                <a:r>
                  <a:rPr lang="en-US" dirty="0" smtClean="0"/>
                  <a:t> ca </a:t>
                </a:r>
                <a:r>
                  <a:rPr lang="en-US" b="0" i="0" smtClean="0">
                    <a:latin typeface="Cambria Math" panose="02040503050406030204" pitchFamily="18" charset="0"/>
                  </a:rPr>
                  <a:t>Δ𝐶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sa</a:t>
                </a:r>
                <a:r>
                  <a:rPr lang="en-US" dirty="0" smtClean="0"/>
                  <a:t> fie </a:t>
                </a:r>
                <a:r>
                  <a:rPr lang="en-US" dirty="0" err="1" smtClean="0"/>
                  <a:t>negativ</a:t>
                </a:r>
                <a:r>
                  <a:rPr lang="en-US" dirty="0" smtClean="0"/>
                  <a:t>,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putem</a:t>
                </a:r>
                <a:r>
                  <a:rPr lang="en-US" baseline="0" dirty="0" smtClean="0"/>
                  <a:t> allege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Δ𝑣</a:t>
                </a:r>
                <a:r>
                  <a:rPr lang="en-US" dirty="0" smtClean="0"/>
                  <a:t> ca</a:t>
                </a:r>
                <a:r>
                  <a:rPr lang="en-US" baseline="0" dirty="0" smtClean="0"/>
                  <a:t> </a:t>
                </a:r>
                <a:r>
                  <a:rPr lang="en-US" baseline="0" dirty="0" err="1" smtClean="0"/>
                  <a:t>fiind</a:t>
                </a:r>
                <a:r>
                  <a:rPr lang="en-US" baseline="0" dirty="0" smtClean="0"/>
                  <a:t> </a:t>
                </a:r>
                <a:r>
                  <a:rPr lang="en-US" b="0" i="0" baseline="0" smtClean="0">
                    <a:latin typeface="Cambria Math" panose="02040503050406030204" pitchFamily="18" charset="0"/>
                  </a:rPr>
                  <a:t>𝜂∇𝐶</a:t>
                </a:r>
                <a:endParaRPr lang="en-US" dirty="0" smtClean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472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A002-BEFF-1EBD-2E04-E5A529C5AF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9BBC5B-8EC9-145F-2F0E-3C101E2E9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14DFF2-E6A5-35D4-8A12-D4A0C71847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FE824B-F2AD-4BA3-8A6E-EB09E249A8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09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Transforma</a:t>
            </a:r>
            <a:r>
              <a:rPr lang="en-US" dirty="0"/>
              <a:t> </a:t>
            </a:r>
            <a:r>
              <a:rPr lang="en-US" dirty="0" err="1"/>
              <a:t>asta</a:t>
            </a:r>
            <a:r>
              <a:rPr lang="en-US" dirty="0"/>
              <a:t> in </a:t>
            </a:r>
            <a:r>
              <a:rPr lang="en-US" dirty="0" err="1"/>
              <a:t>notatie</a:t>
            </a:r>
            <a:r>
              <a:rPr lang="en-US" dirty="0"/>
              <a:t> </a:t>
            </a:r>
            <a:r>
              <a:rPr lang="en-US" dirty="0" err="1"/>
              <a:t>leibnits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245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67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F6AE2-B69A-8FE8-0EE5-379CCE61C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5B90B-30A2-85D8-00B0-7E097AD26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D858DE-9A2A-18A7-32A0-879EF2CEA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348E9-3752-0E3E-030E-396329C60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529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9EFEB-49C2-4843-ADA0-A0C9F2DD5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70C55F-0595-AAC5-CBB5-C416D4081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4C9FD6-454A-209F-171A-4CB5A62AB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1B745-31F3-0113-53F3-542F85B23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559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EEA34-6DB7-3326-4B04-D938D67D3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603C9B-ADD8-E708-E615-C4637BCCE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E2CC7A-DD01-B873-F94E-1CFBE891DE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60E6C-5C70-9F9E-FCAC-CBBDEEAA4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02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607F4-0BC1-F819-1219-5B2DD18D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3A37A1-AE11-5F92-CBA8-CFB1739338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B07267-10C7-9331-2BFE-7F24CBEB7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E374C-014E-4E5D-1C79-1754FEBEA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181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03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1F04A-92DA-93C1-D97B-BB0ABF933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F8BB2-DFB8-BFE4-AAEC-F7C8ED7F18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54D6A6-CC3C-5D91-E1F9-C6543BE60B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EBDE3-0F40-4F52-ABEC-13CD3ECC1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747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514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411D7-E2EE-EC40-34CA-F6A3969BD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512A51-E0D9-7FC4-0CF8-F2A1B1D4A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4B37B5-A75D-5977-1FE2-D383638E78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2FB4D-2A46-75A3-3053-1C2E42EE1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291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71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5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17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24D3-17ED-B483-5063-0CB434743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137739-E69F-193D-66FD-C007170E1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73284A-DACB-9AA3-3774-FBC62ADC6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AACF-FE37-DF3E-744D-ECCFDA414C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86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56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D7E10-2BF3-D62A-078A-0A000D0A6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ED0456-0F59-6B2F-119D-2BF4122B7D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58BE2-B5AA-C034-954D-33A87058B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BDC89-5531-18D8-1E9C-FC75F95C51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49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CC00-034E-CBE3-8A90-00DA1301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2B1EE7-2EC7-584C-3877-D0A4B5DA9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53EFF-676E-5DE5-B8FC-F9C7A94A6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Spune</a:t>
            </a:r>
            <a:r>
              <a:rPr lang="en-US" dirty="0"/>
              <a:t> ca z-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deobicei</a:t>
            </a:r>
            <a:r>
              <a:rPr lang="en-US" dirty="0"/>
              <a:t> threshold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BA525-69A4-E504-D8F1-789A03EB1B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3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55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416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85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576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56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596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074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/>
          </a:solidFill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79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76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  <a:solidFill>
            <a:schemeClr val="tx2"/>
          </a:solidFill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  <a:grpFill/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grpFill/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grpFill/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054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10/19/25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8B33D-2EE5-26B4-D8C4-FA33A15E67C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233150" y="63500"/>
            <a:ext cx="9207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96471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10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80000"/>
        <a:buFont typeface="Wingdings 3" panose="05040102010807070707" pitchFamily="18" charset="2"/>
        <a:buChar char="u"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40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6.png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4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4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39.png"/><Relationship Id="rId4" Type="http://schemas.openxmlformats.org/officeDocument/2006/relationships/image" Target="../media/image5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0.png"/><Relationship Id="rId7" Type="http://schemas.openxmlformats.org/officeDocument/2006/relationships/image" Target="../media/image64.png"/><Relationship Id="rId12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11" Type="http://schemas.openxmlformats.org/officeDocument/2006/relationships/image" Target="../media/image66.png"/><Relationship Id="rId5" Type="http://schemas.openxmlformats.org/officeDocument/2006/relationships/image" Target="../media/image39.png"/><Relationship Id="rId10" Type="http://schemas.openxmlformats.org/officeDocument/2006/relationships/image" Target="../media/image60.svg"/><Relationship Id="rId4" Type="http://schemas.openxmlformats.org/officeDocument/2006/relationships/image" Target="../media/image63.pn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67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3.png"/><Relationship Id="rId7" Type="http://schemas.openxmlformats.org/officeDocument/2006/relationships/image" Target="../media/image6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sv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67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1.sv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130.png"/><Relationship Id="rId7" Type="http://schemas.openxmlformats.org/officeDocument/2006/relationships/image" Target="../media/image68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22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Course 3: Gradient Descent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7531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 Activation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Activation functions were named like this because they replicated the activation process of a biological neuron.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  <a:cs typeface="Arial" panose="020B0604020202020204" pitchFamily="34" charset="0"/>
              </a:rPr>
              <a:t>Activate (output 1) when weighted input is greater than a threshold.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In practice, some of the activation functions don’t do this, they just transform the input into another value (for example there are activation functions that perform normalization tasks).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10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CA9CE-1F88-9E01-A07A-AE2C4035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67C327-7A71-8EC0-B533-732F4ABAD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2733167-5250-DEF4-817F-6A1910347B75}"/>
              </a:ext>
            </a:extLst>
          </p:cNvPr>
          <p:cNvSpPr txBox="1">
            <a:spLocks/>
          </p:cNvSpPr>
          <p:nvPr/>
        </p:nvSpPr>
        <p:spPr>
          <a:xfrm>
            <a:off x="1654342" y="1942603"/>
            <a:ext cx="5125870" cy="1066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Linear activation</a:t>
            </a:r>
            <a:r>
              <a:rPr lang="en-US" dirty="0">
                <a:latin typeface="Century Gothic" panose="020B0502020202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This is not really a function that is being used, more like a method to explain that </a:t>
            </a:r>
            <a:r>
              <a:rPr lang="en-US" u="sng" dirty="0">
                <a:latin typeface="Century Gothic" panose="020B0502020202020204" pitchFamily="34" charset="0"/>
                <a:cs typeface="Arial" panose="020B0604020202020204" pitchFamily="34" charset="0"/>
              </a:rPr>
              <a:t>no activation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 is needed.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BBD52C-7436-668F-89DE-F2B123A99E2C}"/>
              </a:ext>
            </a:extLst>
          </p:cNvPr>
          <p:cNvCxnSpPr/>
          <p:nvPr/>
        </p:nvCxnSpPr>
        <p:spPr>
          <a:xfrm>
            <a:off x="61706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E2292B-81DB-91F8-C8E0-77D48B9C8C75}"/>
              </a:ext>
            </a:extLst>
          </p:cNvPr>
          <p:cNvCxnSpPr/>
          <p:nvPr/>
        </p:nvCxnSpPr>
        <p:spPr>
          <a:xfrm flipV="1">
            <a:off x="7085012" y="2057400"/>
            <a:ext cx="0" cy="411480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ABB600-77AF-C662-75E3-B923D2142D3A}"/>
              </a:ext>
            </a:extLst>
          </p:cNvPr>
          <p:cNvCxnSpPr/>
          <p:nvPr/>
        </p:nvCxnSpPr>
        <p:spPr>
          <a:xfrm flipV="1">
            <a:off x="6399212" y="2133600"/>
            <a:ext cx="3886200" cy="3886200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DF4EDD7-B788-208F-C7D7-A94FBEA35519}"/>
              </a:ext>
            </a:extLst>
          </p:cNvPr>
          <p:cNvSpPr txBox="1"/>
          <p:nvPr/>
        </p:nvSpPr>
        <p:spPr>
          <a:xfrm>
            <a:off x="6674648" y="2133600"/>
            <a:ext cx="349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EA211-F217-79ED-E8CD-5744E32DBF23}"/>
              </a:ext>
            </a:extLst>
          </p:cNvPr>
          <p:cNvSpPr txBox="1"/>
          <p:nvPr/>
        </p:nvSpPr>
        <p:spPr>
          <a:xfrm>
            <a:off x="11123612" y="5326878"/>
            <a:ext cx="131446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7056F8-0467-396C-167A-91AC3E24F70C}"/>
                  </a:ext>
                </a:extLst>
              </p:cNvPr>
              <p:cNvSpPr txBox="1"/>
              <p:nvPr/>
            </p:nvSpPr>
            <p:spPr>
              <a:xfrm>
                <a:off x="2055812" y="4800600"/>
                <a:ext cx="816249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7056F8-0467-396C-167A-91AC3E24F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812" y="4800600"/>
                <a:ext cx="816249" cy="332399"/>
              </a:xfrm>
              <a:prstGeom prst="rect">
                <a:avLst/>
              </a:prstGeom>
              <a:blipFill>
                <a:blip r:embed="rId2"/>
                <a:stretch>
                  <a:fillRect l="-6061" r="-3030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51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A9A3E-51D7-9807-628F-1C260B5C5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183ADF-7953-4694-67A1-1E689C3A7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1897E13-41AB-2693-0B82-4A45976DD408}"/>
              </a:ext>
            </a:extLst>
          </p:cNvPr>
          <p:cNvSpPr txBox="1">
            <a:spLocks/>
          </p:cNvSpPr>
          <p:nvPr/>
        </p:nvSpPr>
        <p:spPr>
          <a:xfrm>
            <a:off x="1654341" y="1942603"/>
            <a:ext cx="5333991" cy="1066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Binary Threshold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If the input is above a threshold then output 1, else output 0 (or -1)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C31C35-E156-DBA8-5C59-1EE508BA2A5E}"/>
              </a:ext>
            </a:extLst>
          </p:cNvPr>
          <p:cNvCxnSpPr/>
          <p:nvPr/>
        </p:nvCxnSpPr>
        <p:spPr>
          <a:xfrm>
            <a:off x="61706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2D5D61-82EB-940B-117D-659C39F0BB09}"/>
              </a:ext>
            </a:extLst>
          </p:cNvPr>
          <p:cNvCxnSpPr/>
          <p:nvPr/>
        </p:nvCxnSpPr>
        <p:spPr>
          <a:xfrm>
            <a:off x="63230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0FC6CC-0B26-F768-452C-213F03A884E6}"/>
              </a:ext>
            </a:extLst>
          </p:cNvPr>
          <p:cNvCxnSpPr/>
          <p:nvPr/>
        </p:nvCxnSpPr>
        <p:spPr>
          <a:xfrm flipV="1">
            <a:off x="7237412" y="2057400"/>
            <a:ext cx="0" cy="411480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FBB984-4942-CD4C-B6DF-9EF8D844BD77}"/>
              </a:ext>
            </a:extLst>
          </p:cNvPr>
          <p:cNvSpPr txBox="1"/>
          <p:nvPr/>
        </p:nvSpPr>
        <p:spPr>
          <a:xfrm>
            <a:off x="7179470" y="3369034"/>
            <a:ext cx="7056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56CFB-9C38-C5B5-6368-0A56099BE6C7}"/>
                  </a:ext>
                </a:extLst>
              </p:cNvPr>
              <p:cNvSpPr txBox="1"/>
              <p:nvPr/>
            </p:nvSpPr>
            <p:spPr>
              <a:xfrm>
                <a:off x="10056812" y="5372878"/>
                <a:ext cx="182880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656CFB-9C38-C5B5-6368-0A56099BE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12" y="5372878"/>
                <a:ext cx="1828800" cy="332399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EF5476-E1B9-580A-8D1F-B0E63675ED87}"/>
              </a:ext>
            </a:extLst>
          </p:cNvPr>
          <p:cNvCxnSpPr/>
          <p:nvPr/>
        </p:nvCxnSpPr>
        <p:spPr>
          <a:xfrm>
            <a:off x="9447212" y="3581400"/>
            <a:ext cx="21336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FCE32A-13C5-3071-AD5D-E10A3FFAE64E}"/>
              </a:ext>
            </a:extLst>
          </p:cNvPr>
          <p:cNvCxnSpPr/>
          <p:nvPr/>
        </p:nvCxnSpPr>
        <p:spPr>
          <a:xfrm>
            <a:off x="7237412" y="5295122"/>
            <a:ext cx="22098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914E11-8892-CCDB-1731-7AE1BDD0885B}"/>
              </a:ext>
            </a:extLst>
          </p:cNvPr>
          <p:cNvCxnSpPr/>
          <p:nvPr/>
        </p:nvCxnSpPr>
        <p:spPr>
          <a:xfrm flipV="1">
            <a:off x="9447212" y="3581400"/>
            <a:ext cx="0" cy="1713722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EDF7A3-43BC-6A61-1C50-3F3DCE56CC05}"/>
                  </a:ext>
                </a:extLst>
              </p:cNvPr>
              <p:cNvSpPr txBox="1"/>
              <p:nvPr/>
            </p:nvSpPr>
            <p:spPr>
              <a:xfrm>
                <a:off x="8532812" y="5372878"/>
                <a:ext cx="1828800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3EDF7A3-43BC-6A61-1C50-3F3DCE56CC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12" y="5372878"/>
                <a:ext cx="1828800" cy="249299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127AC000-0EF4-1845-B5E6-DA227D5AB9A8}"/>
              </a:ext>
            </a:extLst>
          </p:cNvPr>
          <p:cNvSpPr txBox="1"/>
          <p:nvPr/>
        </p:nvSpPr>
        <p:spPr>
          <a:xfrm>
            <a:off x="6884591" y="1907485"/>
            <a:ext cx="349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55C165-6E6E-A895-F07E-58FDFF295FBE}"/>
                  </a:ext>
                </a:extLst>
              </p:cNvPr>
              <p:cNvSpPr/>
              <p:nvPr/>
            </p:nvSpPr>
            <p:spPr>
              <a:xfrm>
                <a:off x="1991676" y="3773108"/>
                <a:ext cx="3285900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−1),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B55C165-6E6E-A895-F07E-58FDFF295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76" y="3773108"/>
                <a:ext cx="3285900" cy="778868"/>
              </a:xfrm>
              <a:prstGeom prst="rect">
                <a:avLst/>
              </a:prstGeom>
              <a:blipFill>
                <a:blip r:embed="rId5"/>
                <a:stretch>
                  <a:fillRect l="-24231" t="-195161" b="-2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73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9EEDD-0084-9756-B260-CBC828106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748C3F-E980-9C1A-5E5B-2F7FD9E0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AEF303C-CC3A-4C5A-41C3-D21D9284B898}"/>
              </a:ext>
            </a:extLst>
          </p:cNvPr>
          <p:cNvSpPr txBox="1">
            <a:spLocks/>
          </p:cNvSpPr>
          <p:nvPr/>
        </p:nvSpPr>
        <p:spPr>
          <a:xfrm>
            <a:off x="1654341" y="1942603"/>
            <a:ext cx="5333991" cy="1066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Binary Threshold</a:t>
            </a: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If the input is above a threshold then output 1, else output 0 (or -1)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383022-E277-3E7C-CDA5-7C97ADE4D9A0}"/>
              </a:ext>
            </a:extLst>
          </p:cNvPr>
          <p:cNvCxnSpPr/>
          <p:nvPr/>
        </p:nvCxnSpPr>
        <p:spPr>
          <a:xfrm>
            <a:off x="61706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0712A53-1BD8-5B43-E355-5C2F6F4F06C0}"/>
              </a:ext>
            </a:extLst>
          </p:cNvPr>
          <p:cNvCxnSpPr/>
          <p:nvPr/>
        </p:nvCxnSpPr>
        <p:spPr>
          <a:xfrm>
            <a:off x="63230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B9B81B6-675B-01B5-02CE-468249C0DD24}"/>
              </a:ext>
            </a:extLst>
          </p:cNvPr>
          <p:cNvCxnSpPr/>
          <p:nvPr/>
        </p:nvCxnSpPr>
        <p:spPr>
          <a:xfrm flipV="1">
            <a:off x="7237412" y="2057400"/>
            <a:ext cx="0" cy="411480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9492098-E4DD-D505-2426-276D1BD5F4C7}"/>
              </a:ext>
            </a:extLst>
          </p:cNvPr>
          <p:cNvSpPr txBox="1"/>
          <p:nvPr/>
        </p:nvSpPr>
        <p:spPr>
          <a:xfrm>
            <a:off x="7179470" y="3369034"/>
            <a:ext cx="7056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9C7BA-551A-6B6F-409F-6306C2577826}"/>
                  </a:ext>
                </a:extLst>
              </p:cNvPr>
              <p:cNvSpPr txBox="1"/>
              <p:nvPr/>
            </p:nvSpPr>
            <p:spPr>
              <a:xfrm>
                <a:off x="10056812" y="5372878"/>
                <a:ext cx="182880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9C7BA-551A-6B6F-409F-6306C2577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812" y="5372878"/>
                <a:ext cx="1828800" cy="332399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85B6E9-D8AC-F952-3662-57E546EADCDB}"/>
              </a:ext>
            </a:extLst>
          </p:cNvPr>
          <p:cNvCxnSpPr/>
          <p:nvPr/>
        </p:nvCxnSpPr>
        <p:spPr>
          <a:xfrm>
            <a:off x="9447212" y="3581400"/>
            <a:ext cx="21336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35D4B8-5B7D-D7FE-F4DF-DA737F858ADB}"/>
              </a:ext>
            </a:extLst>
          </p:cNvPr>
          <p:cNvCxnSpPr/>
          <p:nvPr/>
        </p:nvCxnSpPr>
        <p:spPr>
          <a:xfrm>
            <a:off x="7237412" y="5295122"/>
            <a:ext cx="22098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F2C3BD-791F-0AA0-5E14-B59D95939CDE}"/>
              </a:ext>
            </a:extLst>
          </p:cNvPr>
          <p:cNvCxnSpPr/>
          <p:nvPr/>
        </p:nvCxnSpPr>
        <p:spPr>
          <a:xfrm flipV="1">
            <a:off x="9447212" y="3581400"/>
            <a:ext cx="0" cy="1713722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D6EDE-E64E-34E7-4EC7-0C294F6BF0BD}"/>
                  </a:ext>
                </a:extLst>
              </p:cNvPr>
              <p:cNvSpPr txBox="1"/>
              <p:nvPr/>
            </p:nvSpPr>
            <p:spPr>
              <a:xfrm>
                <a:off x="8532812" y="5372878"/>
                <a:ext cx="1828800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A3D6EDE-E64E-34E7-4EC7-0C294F6BF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2812" y="5372878"/>
                <a:ext cx="1828800" cy="249299"/>
              </a:xfrm>
              <a:prstGeom prst="rect">
                <a:avLst/>
              </a:prstGeom>
              <a:blipFill>
                <a:blip r:embed="rId4"/>
                <a:stretch>
                  <a:fillRect t="-4762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C05D7E3-DDC3-8970-9BB9-7E93735FB516}"/>
              </a:ext>
            </a:extLst>
          </p:cNvPr>
          <p:cNvSpPr txBox="1"/>
          <p:nvPr/>
        </p:nvSpPr>
        <p:spPr>
          <a:xfrm>
            <a:off x="6884591" y="1907485"/>
            <a:ext cx="349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4B132D-31C7-A91F-4D53-6481FCEAD36F}"/>
                  </a:ext>
                </a:extLst>
              </p:cNvPr>
              <p:cNvSpPr/>
              <p:nvPr/>
            </p:nvSpPr>
            <p:spPr>
              <a:xfrm>
                <a:off x="1991676" y="3773108"/>
                <a:ext cx="3285900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−1),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4B132D-31C7-A91F-4D53-6481FCEAD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76" y="3773108"/>
                <a:ext cx="3285900" cy="778868"/>
              </a:xfrm>
              <a:prstGeom prst="rect">
                <a:avLst/>
              </a:prstGeom>
              <a:blipFill>
                <a:blip r:embed="rId5"/>
                <a:stretch>
                  <a:fillRect l="-24231" t="-195161" b="-2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93A05F-F7D8-256F-C924-0A044B9AC14C}"/>
                  </a:ext>
                </a:extLst>
              </p:cNvPr>
              <p:cNvSpPr/>
              <p:nvPr/>
            </p:nvSpPr>
            <p:spPr>
              <a:xfrm>
                <a:off x="1991676" y="4679797"/>
                <a:ext cx="258538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t</a:t>
                </a:r>
                <a:r>
                  <a:rPr lang="en-US" sz="2000" b="0" dirty="0">
                    <a:solidFill>
                      <a:schemeClr val="bg1"/>
                    </a:solidFill>
                  </a:rPr>
                  <a:t>hreshold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then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393A05F-F7D8-256F-C924-0A044B9AC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76" y="4679797"/>
                <a:ext cx="2585388" cy="400110"/>
              </a:xfrm>
              <a:prstGeom prst="rect">
                <a:avLst/>
              </a:prstGeom>
              <a:blipFill>
                <a:blip r:embed="rId6"/>
                <a:stretch>
                  <a:fillRect l="-2439" t="-9375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13C307A-0B77-03C3-2A7D-74D1A7F4CF9B}"/>
                  </a:ext>
                </a:extLst>
              </p:cNvPr>
              <p:cNvSpPr/>
              <p:nvPr/>
            </p:nvSpPr>
            <p:spPr>
              <a:xfrm>
                <a:off x="1991676" y="5462006"/>
                <a:ext cx="2692788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13C307A-0B77-03C3-2A7D-74D1A7F4C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76" y="5462006"/>
                <a:ext cx="2692788" cy="778868"/>
              </a:xfrm>
              <a:prstGeom prst="rect">
                <a:avLst/>
              </a:prstGeom>
              <a:blipFill>
                <a:blip r:embed="rId7"/>
                <a:stretch>
                  <a:fillRect l="-29577" t="-195161" b="-2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FE9E71-93B6-B442-2E4D-E0E141819800}"/>
              </a:ext>
            </a:extLst>
          </p:cNvPr>
          <p:cNvCxnSpPr/>
          <p:nvPr/>
        </p:nvCxnSpPr>
        <p:spPr>
          <a:xfrm>
            <a:off x="1991676" y="4615886"/>
            <a:ext cx="3016709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eft Brace 11">
            <a:extLst>
              <a:ext uri="{FF2B5EF4-FFF2-40B4-BE49-F238E27FC236}">
                <a16:creationId xmlns:a16="http://schemas.microsoft.com/office/drawing/2014/main" id="{5E086585-5C36-AF25-42E0-6B0C64D3E250}"/>
              </a:ext>
            </a:extLst>
          </p:cNvPr>
          <p:cNvSpPr/>
          <p:nvPr/>
        </p:nvSpPr>
        <p:spPr>
          <a:xfrm rot="5400000">
            <a:off x="3556205" y="4951487"/>
            <a:ext cx="156842" cy="1050058"/>
          </a:xfrm>
          <a:prstGeom prst="leftBrac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6919EE-9B5A-6625-7D19-FFFDE4806F5B}"/>
                  </a:ext>
                </a:extLst>
              </p:cNvPr>
              <p:cNvSpPr txBox="1"/>
              <p:nvPr/>
            </p:nvSpPr>
            <p:spPr>
              <a:xfrm>
                <a:off x="3500030" y="5104964"/>
                <a:ext cx="2982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96919EE-9B5A-6625-7D19-FFFDE4806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030" y="5104964"/>
                <a:ext cx="29829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0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EF882-8D88-CF23-1D5B-D437614B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F25314-2A4F-8758-074B-E49965327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57CFE90-3B6F-6023-F12B-A5AFC258D968}"/>
              </a:ext>
            </a:extLst>
          </p:cNvPr>
          <p:cNvSpPr txBox="1">
            <a:spLocks/>
          </p:cNvSpPr>
          <p:nvPr/>
        </p:nvSpPr>
        <p:spPr>
          <a:xfrm>
            <a:off x="1654342" y="1942603"/>
            <a:ext cx="5125870" cy="1066800"/>
          </a:xfrm>
          <a:prstGeom prst="rect">
            <a:avLst/>
          </a:prstGeom>
        </p:spPr>
        <p:txBody>
          <a:bodyPr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76072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33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618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4904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9476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10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2176272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Wingdings 3" panose="05040102010807070707" pitchFamily="18" charset="2"/>
              <a:buChar char="u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latin typeface="Century Gothic" panose="020B0502020202020204" pitchFamily="34" charset="0"/>
              </a:rPr>
              <a:t>Binary Threshold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If the input is above 0, output 1, else output 0 (or -1)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5D14E53-CCE0-42A5-E8B2-C9AD0A943477}"/>
              </a:ext>
            </a:extLst>
          </p:cNvPr>
          <p:cNvCxnSpPr/>
          <p:nvPr/>
        </p:nvCxnSpPr>
        <p:spPr>
          <a:xfrm>
            <a:off x="61706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29C04D1-4872-6FD1-9A1B-D5C274543791}"/>
              </a:ext>
            </a:extLst>
          </p:cNvPr>
          <p:cNvCxnSpPr/>
          <p:nvPr/>
        </p:nvCxnSpPr>
        <p:spPr>
          <a:xfrm>
            <a:off x="6323012" y="53340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AFEA3C9-1252-6D74-6F59-46B5C257CE78}"/>
              </a:ext>
            </a:extLst>
          </p:cNvPr>
          <p:cNvCxnSpPr/>
          <p:nvPr/>
        </p:nvCxnSpPr>
        <p:spPr>
          <a:xfrm flipV="1">
            <a:off x="8886319" y="2187935"/>
            <a:ext cx="0" cy="411480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46F50C-227A-ED3F-F696-EC419D338D68}"/>
              </a:ext>
            </a:extLst>
          </p:cNvPr>
          <p:cNvSpPr txBox="1"/>
          <p:nvPr/>
        </p:nvSpPr>
        <p:spPr>
          <a:xfrm>
            <a:off x="8828377" y="3499569"/>
            <a:ext cx="7056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286EB-8BFB-E6C3-2433-4AD70887D7C1}"/>
                  </a:ext>
                </a:extLst>
              </p:cNvPr>
              <p:cNvSpPr txBox="1"/>
              <p:nvPr/>
            </p:nvSpPr>
            <p:spPr>
              <a:xfrm>
                <a:off x="9523412" y="5372878"/>
                <a:ext cx="182880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8286EB-8BFB-E6C3-2433-4AD70887D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412" y="5372878"/>
                <a:ext cx="1828800" cy="332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2601CC2-3C42-86C1-9A0B-305D74A7E388}"/>
              </a:ext>
            </a:extLst>
          </p:cNvPr>
          <p:cNvCxnSpPr>
            <a:cxnSpLocks/>
          </p:cNvCxnSpPr>
          <p:nvPr/>
        </p:nvCxnSpPr>
        <p:spPr>
          <a:xfrm>
            <a:off x="8913812" y="3581400"/>
            <a:ext cx="17526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D05DA7-F774-90C9-B79F-0811B97A3155}"/>
              </a:ext>
            </a:extLst>
          </p:cNvPr>
          <p:cNvCxnSpPr>
            <a:cxnSpLocks/>
          </p:cNvCxnSpPr>
          <p:nvPr/>
        </p:nvCxnSpPr>
        <p:spPr>
          <a:xfrm>
            <a:off x="7313612" y="5295122"/>
            <a:ext cx="16002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B2DE67-7CF9-D300-B9F5-9F6C039BD2B7}"/>
              </a:ext>
            </a:extLst>
          </p:cNvPr>
          <p:cNvCxnSpPr/>
          <p:nvPr/>
        </p:nvCxnSpPr>
        <p:spPr>
          <a:xfrm flipV="1">
            <a:off x="8913812" y="3581400"/>
            <a:ext cx="0" cy="1713722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AF547F-F27E-9C5D-7604-D65953F217D9}"/>
                  </a:ext>
                </a:extLst>
              </p:cNvPr>
              <p:cNvSpPr txBox="1"/>
              <p:nvPr/>
            </p:nvSpPr>
            <p:spPr>
              <a:xfrm>
                <a:off x="7808912" y="5395758"/>
                <a:ext cx="1828800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BAF547F-F27E-9C5D-7604-D65953F21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912" y="5395758"/>
                <a:ext cx="1828800" cy="249299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8900856-BC75-4491-F1B7-7AE6439D2DC1}"/>
              </a:ext>
            </a:extLst>
          </p:cNvPr>
          <p:cNvSpPr txBox="1"/>
          <p:nvPr/>
        </p:nvSpPr>
        <p:spPr>
          <a:xfrm>
            <a:off x="8592928" y="2239453"/>
            <a:ext cx="349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0B76B4-2832-2DBE-0DD2-726977359998}"/>
                  </a:ext>
                </a:extLst>
              </p:cNvPr>
              <p:cNvSpPr/>
              <p:nvPr/>
            </p:nvSpPr>
            <p:spPr>
              <a:xfrm>
                <a:off x="1991676" y="3773108"/>
                <a:ext cx="3138936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𝑡h𝑟𝑒𝑠h𝑜𝑙𝑑</m:t>
                            </m:r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𝑜𝑟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−1), </m:t>
                            </m:r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E0B76B4-2832-2DBE-0DD2-726977359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1676" y="3773108"/>
                <a:ext cx="3138936" cy="778868"/>
              </a:xfrm>
              <a:prstGeom prst="rect">
                <a:avLst/>
              </a:prstGeom>
              <a:blipFill>
                <a:blip r:embed="rId5"/>
                <a:stretch>
                  <a:fillRect l="-25301" t="-195161" b="-28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51D85AC-1D76-535C-0C4B-E025D79DCD53}"/>
              </a:ext>
            </a:extLst>
          </p:cNvPr>
          <p:cNvSpPr txBox="1"/>
          <p:nvPr/>
        </p:nvSpPr>
        <p:spPr>
          <a:xfrm>
            <a:off x="1968181" y="4961037"/>
            <a:ext cx="4354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Threshold is usually learned as any other weight, considering input has another dimension with value 1</a:t>
            </a:r>
          </a:p>
        </p:txBody>
      </p:sp>
    </p:spTree>
    <p:extLst>
      <p:ext uri="{BB962C8B-B14F-4D97-AF65-F5344CB8AC3E}">
        <p14:creationId xmlns:p14="http://schemas.microsoft.com/office/powerpoint/2010/main" val="421259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 Architecture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Why not use the binary threshold activation?</a:t>
            </a:r>
          </a:p>
          <a:p>
            <a:pPr lvl="2"/>
            <a:r>
              <a:rPr lang="en-US" dirty="0"/>
              <a:t>Not derivable</a:t>
            </a:r>
          </a:p>
          <a:p>
            <a:pPr lvl="2"/>
            <a:r>
              <a:rPr lang="en-US" dirty="0"/>
              <a:t>Also, no change in output when changing weights by a small value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CD0475-0A0A-43D5-AA76-E743DE32646D}"/>
              </a:ext>
            </a:extLst>
          </p:cNvPr>
          <p:cNvCxnSpPr>
            <a:cxnSpLocks/>
          </p:cNvCxnSpPr>
          <p:nvPr/>
        </p:nvCxnSpPr>
        <p:spPr>
          <a:xfrm>
            <a:off x="3198812" y="56388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52E6FAE-56C6-1808-9894-323C4A5BDE02}"/>
              </a:ext>
            </a:extLst>
          </p:cNvPr>
          <p:cNvCxnSpPr>
            <a:cxnSpLocks/>
          </p:cNvCxnSpPr>
          <p:nvPr/>
        </p:nvCxnSpPr>
        <p:spPr>
          <a:xfrm>
            <a:off x="3351212" y="5638800"/>
            <a:ext cx="5334000" cy="0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7C7ACE9-6F69-443D-3E48-B6621B474311}"/>
              </a:ext>
            </a:extLst>
          </p:cNvPr>
          <p:cNvCxnSpPr>
            <a:cxnSpLocks/>
          </p:cNvCxnSpPr>
          <p:nvPr/>
        </p:nvCxnSpPr>
        <p:spPr>
          <a:xfrm flipV="1">
            <a:off x="5914519" y="2971800"/>
            <a:ext cx="0" cy="3635735"/>
          </a:xfrm>
          <a:prstGeom prst="straightConnector1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0EA229-CF2B-61AB-41F5-2E2C1CFDBAC3}"/>
              </a:ext>
            </a:extLst>
          </p:cNvPr>
          <p:cNvSpPr txBox="1"/>
          <p:nvPr/>
        </p:nvSpPr>
        <p:spPr>
          <a:xfrm>
            <a:off x="5127880" y="3814215"/>
            <a:ext cx="70564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924D10-4DAD-57CC-8DEF-318613FA2587}"/>
                  </a:ext>
                </a:extLst>
              </p:cNvPr>
              <p:cNvSpPr txBox="1"/>
              <p:nvPr/>
            </p:nvSpPr>
            <p:spPr>
              <a:xfrm>
                <a:off x="6551612" y="5677678"/>
                <a:ext cx="1828800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924D10-4DAD-57CC-8DEF-318613FA2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612" y="5677678"/>
                <a:ext cx="1828800" cy="332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116E3DC-0EDF-67C6-658F-AEF2052EB8DB}"/>
              </a:ext>
            </a:extLst>
          </p:cNvPr>
          <p:cNvCxnSpPr>
            <a:cxnSpLocks/>
          </p:cNvCxnSpPr>
          <p:nvPr/>
        </p:nvCxnSpPr>
        <p:spPr>
          <a:xfrm>
            <a:off x="5942012" y="3886200"/>
            <a:ext cx="17526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A66B63-E58A-F87E-8A2D-6719156D0F0D}"/>
              </a:ext>
            </a:extLst>
          </p:cNvPr>
          <p:cNvCxnSpPr>
            <a:cxnSpLocks/>
          </p:cNvCxnSpPr>
          <p:nvPr/>
        </p:nvCxnSpPr>
        <p:spPr>
          <a:xfrm>
            <a:off x="4341812" y="5599922"/>
            <a:ext cx="1600200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30F6242-873A-6146-41E6-EAB5F81E6C75}"/>
              </a:ext>
            </a:extLst>
          </p:cNvPr>
          <p:cNvCxnSpPr>
            <a:cxnSpLocks/>
          </p:cNvCxnSpPr>
          <p:nvPr/>
        </p:nvCxnSpPr>
        <p:spPr>
          <a:xfrm flipV="1">
            <a:off x="5942012" y="3886200"/>
            <a:ext cx="0" cy="1713722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97F28A-9DFD-8F4D-7731-EDFD7D2B2C2D}"/>
                  </a:ext>
                </a:extLst>
              </p:cNvPr>
              <p:cNvSpPr txBox="1"/>
              <p:nvPr/>
            </p:nvSpPr>
            <p:spPr>
              <a:xfrm>
                <a:off x="4837112" y="5700558"/>
                <a:ext cx="1828800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97F28A-9DFD-8F4D-7731-EDFD7D2B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112" y="5700558"/>
                <a:ext cx="1828800" cy="249299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97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Sigmoid Archives - Cloud2Data">
            <a:extLst>
              <a:ext uri="{FF2B5EF4-FFF2-40B4-BE49-F238E27FC236}">
                <a16:creationId xmlns:a16="http://schemas.microsoft.com/office/drawing/2014/main" id="{19C8AB9B-65EB-365A-5B60-D1CCEDEBF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259"/>
                    </a14:imgEffect>
                    <a14:imgEffect>
                      <a14:saturation sat="208000"/>
                    </a14:imgEffect>
                    <a14:imgEffect>
                      <a14:brightnessContrast bright="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86" t="514" r="2809"/>
          <a:stretch/>
        </p:blipFill>
        <p:spPr bwMode="auto">
          <a:xfrm>
            <a:off x="2970212" y="3115250"/>
            <a:ext cx="6477001" cy="31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sz="half" idx="2"/>
              </p:nvPr>
            </p:nvSpPr>
            <p:spPr>
              <a:xfrm>
                <a:off x="1473298" y="1762863"/>
                <a:ext cx="10107514" cy="4485537"/>
              </a:xfrm>
            </p:spPr>
            <p:txBody>
              <a:bodyPr>
                <a:normAutofit/>
              </a:bodyPr>
              <a:lstStyle/>
              <a:p>
                <a:pPr lvl="2"/>
                <a:r>
                  <a:rPr lang="en-US" sz="2400" dirty="0"/>
                  <a:t>A smoother version of the threshold activation will be used: the logistic function. (sigmoid)</a:t>
                </a:r>
              </a:p>
              <a:p>
                <a:pPr marL="576072" lvl="2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/>
                  <a:t> </a:t>
                </a:r>
              </a:p>
              <a:p>
                <a:pPr marL="806450" lvl="8" indent="0">
                  <a:buNone/>
                </a:pPr>
                <a:r>
                  <a:rPr lang="en-US" dirty="0"/>
                  <a:t>		</a:t>
                </a:r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473298" y="1762863"/>
                <a:ext cx="10107514" cy="4485537"/>
              </a:xfrm>
              <a:blipFill>
                <a:blip r:embed="rId4"/>
                <a:stretch>
                  <a:fillRect t="-1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igmoid function - Wikipedia">
            <a:extLst>
              <a:ext uri="{FF2B5EF4-FFF2-40B4-BE49-F238E27FC236}">
                <a16:creationId xmlns:a16="http://schemas.microsoft.com/office/drawing/2014/main" id="{2EF14933-5127-97E8-B314-F13334A9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4000"/>
                    </a14:imgEffect>
                    <a14:imgEffect>
                      <a14:colorTemperature colorTemp="8730"/>
                    </a14:imgEffect>
                    <a14:imgEffect>
                      <a14:saturation sat="400000"/>
                    </a14:imgEffect>
                    <a14:imgEffect>
                      <a14:brightnessContrast bright="55000" contras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8825" y="1891352"/>
            <a:ext cx="49149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67C9C5-259E-1822-1629-827CBDAD80C5}"/>
                  </a:ext>
                </a:extLst>
              </p:cNvPr>
              <p:cNvSpPr txBox="1"/>
              <p:nvPr/>
            </p:nvSpPr>
            <p:spPr>
              <a:xfrm>
                <a:off x="3082926" y="3243837"/>
                <a:ext cx="1578958" cy="512384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467C9C5-259E-1822-1629-827CBDAD8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926" y="3243837"/>
                <a:ext cx="1578958" cy="512384"/>
              </a:xfrm>
              <a:prstGeom prst="rect">
                <a:avLst/>
              </a:prstGeom>
              <a:blipFill>
                <a:blip r:embed="rId7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9FD00B67-990B-5C43-4FE5-C3EF23936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793" y="3051229"/>
            <a:ext cx="647819" cy="30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80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</p:spPr>
        <p:txBody>
          <a:bodyPr anchor="b">
            <a:normAutofit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9911176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Logistic (sigmoid) function:</a:t>
            </a:r>
          </a:p>
          <a:p>
            <a:pPr marL="0" indent="0">
              <a:buNone/>
            </a:pPr>
            <a:endParaRPr lang="en-US" b="1" u="sng" dirty="0"/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function is always positive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function normalizes values in 0..1 interval. The larger a value is, the close this functions tends to 1. The lower a number is (into the negative space) the closest the result of this function will be towards 0.</a:t>
            </a:r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slope of the function varies. It has a consistent slope on input between [-4,4] and the slope tends to get to 0 outside this interval.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 functions are commonly used in the output layer of binary classification neural networks, where they model the probability that an input belongs to one of the two classes.</a:t>
            </a:r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D5605-660C-3EAB-5008-8DB17AE0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76C2B-6843-AFE9-31A7-08884EE5B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935201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neuronal network is a network formed out of multiple neurons organized in layers as follows: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 layer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 set of neurons – at least one -  that receive the input). 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Hidden layers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(one or more layers of neurons that process the output from the input layer)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 layer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 final layer that takes values from the previous layer and convert it into the final value).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5042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905999" cy="4038600"/>
          </a:xfrm>
        </p:spPr>
        <p:txBody>
          <a:bodyPr/>
          <a:lstStyle/>
          <a:p>
            <a:r>
              <a:rPr lang="en-US" dirty="0"/>
              <a:t>Feed Forward Network Architecture</a:t>
            </a:r>
          </a:p>
          <a:p>
            <a:r>
              <a:rPr lang="en-US"/>
              <a:t>Cost Function</a:t>
            </a:r>
            <a:endParaRPr lang="en-US" dirty="0"/>
          </a:p>
          <a:p>
            <a:r>
              <a:rPr lang="en-US" dirty="0"/>
              <a:t>Gradient Descent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29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935201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Observations: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input layer must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at least one neuron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Hidden layers are optional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number of neurons in the hidden layers can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from one hidden layer to another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layer consists in one neuron for regression or binary classification, but for multi-class classification it can contain multiple neurons.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neuronal network with no hidden layer, one neuron in the output layer and with a binary threshold activation is a perceptron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0556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1976-8302-52BA-EB0C-91F42864A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FB013E-3E6D-CE14-9F46-9C08F5B3A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42201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Let’s see a graphical representation of a fully connected neural network:</a:t>
            </a:r>
            <a:b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Century Gothic" panose="020B0502020202020204" pitchFamily="34" charset="0"/>
              </a:rPr>
              <a:t>This type of network is also called Multi Layer Perceptron (MLP), but this is confusing, since the perceptron is rarely used in this kind of architecture</a:t>
            </a:r>
            <a:r>
              <a:rPr lang="en-US" dirty="0">
                <a:latin typeface="Century Gothic" panose="020B0502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1D3DC5B-87B2-390C-E3BF-1253E852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pic>
        <p:nvPicPr>
          <p:cNvPr id="32" name="Picture 4" descr="https://upload.wikimedia.org/wikipedia/commons/thumb/e/e4/Artificial_neural_network.svg/400px-Artificial_neural_network.svg.png">
            <a:extLst>
              <a:ext uri="{FF2B5EF4-FFF2-40B4-BE49-F238E27FC236}">
                <a16:creationId xmlns:a16="http://schemas.microsoft.com/office/drawing/2014/main" id="{8F39AC52-58A1-2608-F0E9-1B17B2E1E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3372445"/>
            <a:ext cx="3162858" cy="28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EDBF403-2A48-84D4-369A-C12E3060AAE9}"/>
              </a:ext>
            </a:extLst>
          </p:cNvPr>
          <p:cNvGrpSpPr/>
          <p:nvPr/>
        </p:nvGrpSpPr>
        <p:grpSpPr>
          <a:xfrm>
            <a:off x="5484812" y="3067646"/>
            <a:ext cx="5845673" cy="3758978"/>
            <a:chOff x="2132012" y="2514600"/>
            <a:chExt cx="5845673" cy="3758978"/>
          </a:xfrm>
        </p:grpSpPr>
        <p:sp>
          <p:nvSpPr>
            <p:cNvPr id="36" name="Rectangle: Rounded Corners 20">
              <a:extLst>
                <a:ext uri="{FF2B5EF4-FFF2-40B4-BE49-F238E27FC236}">
                  <a16:creationId xmlns:a16="http://schemas.microsoft.com/office/drawing/2014/main" id="{16AB7F72-DA1F-254E-26A8-6C18D51E7EFA}"/>
                </a:ext>
              </a:extLst>
            </p:cNvPr>
            <p:cNvSpPr/>
            <p:nvPr/>
          </p:nvSpPr>
          <p:spPr>
            <a:xfrm>
              <a:off x="2132012" y="2514600"/>
              <a:ext cx="5845673" cy="3758978"/>
            </a:xfrm>
            <a:prstGeom prst="roundRect">
              <a:avLst>
                <a:gd name="adj" fmla="val 9572"/>
              </a:avLst>
            </a:prstGeom>
            <a:noFill/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135FDA3-7508-BFF0-5F4D-827ABA1A42AF}"/>
                </a:ext>
              </a:extLst>
            </p:cNvPr>
            <p:cNvGrpSpPr/>
            <p:nvPr/>
          </p:nvGrpSpPr>
          <p:grpSpPr>
            <a:xfrm>
              <a:off x="3156273" y="3140752"/>
              <a:ext cx="3658907" cy="2025674"/>
              <a:chOff x="3570556" y="3293108"/>
              <a:chExt cx="2447656" cy="1355092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3581599-3DA1-7CBD-EB46-D1E56C86CF49}"/>
                  </a:ext>
                </a:extLst>
              </p:cNvPr>
              <p:cNvSpPr/>
              <p:nvPr/>
            </p:nvSpPr>
            <p:spPr>
              <a:xfrm>
                <a:off x="3570556" y="3589337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4B20BA9-AA5D-1AF0-A444-0AB5E45F7C95}"/>
                  </a:ext>
                </a:extLst>
              </p:cNvPr>
              <p:cNvSpPr/>
              <p:nvPr/>
            </p:nvSpPr>
            <p:spPr>
              <a:xfrm>
                <a:off x="3570556" y="39243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A3C38F6-6361-E53A-7D92-16ADD728A20F}"/>
                  </a:ext>
                </a:extLst>
              </p:cNvPr>
              <p:cNvSpPr/>
              <p:nvPr/>
            </p:nvSpPr>
            <p:spPr>
              <a:xfrm>
                <a:off x="3570556" y="4259263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8FE945F-512B-1F10-DB4C-08F731C44EAE}"/>
                  </a:ext>
                </a:extLst>
              </p:cNvPr>
              <p:cNvSpPr/>
              <p:nvPr/>
            </p:nvSpPr>
            <p:spPr>
              <a:xfrm>
                <a:off x="4265612" y="329310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14DB691-200D-539C-2BE2-BD648A2B8A45}"/>
                  </a:ext>
                </a:extLst>
              </p:cNvPr>
              <p:cNvSpPr/>
              <p:nvPr/>
            </p:nvSpPr>
            <p:spPr>
              <a:xfrm>
                <a:off x="4265612" y="367410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BDE70146-3C19-242B-0602-951C844D3CEE}"/>
                  </a:ext>
                </a:extLst>
              </p:cNvPr>
              <p:cNvSpPr/>
              <p:nvPr/>
            </p:nvSpPr>
            <p:spPr>
              <a:xfrm>
                <a:off x="4265612" y="403923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B9D9658-C606-FC7E-9C5E-62E58F999A18}"/>
                  </a:ext>
                </a:extLst>
              </p:cNvPr>
              <p:cNvSpPr/>
              <p:nvPr/>
            </p:nvSpPr>
            <p:spPr>
              <a:xfrm>
                <a:off x="4265612" y="4419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F3ACAF5-D905-84F6-334B-78C5CF9069A6}"/>
                  </a:ext>
                </a:extLst>
              </p:cNvPr>
              <p:cNvSpPr/>
              <p:nvPr/>
            </p:nvSpPr>
            <p:spPr>
              <a:xfrm>
                <a:off x="5180012" y="329310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6DF81A05-3CE1-2DDC-539C-8F4B60299963}"/>
                  </a:ext>
                </a:extLst>
              </p:cNvPr>
              <p:cNvSpPr/>
              <p:nvPr/>
            </p:nvSpPr>
            <p:spPr>
              <a:xfrm>
                <a:off x="5180012" y="3674108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27505415-0BD9-AEC5-9770-80BCB7FB63F5}"/>
                  </a:ext>
                </a:extLst>
              </p:cNvPr>
              <p:cNvSpPr/>
              <p:nvPr/>
            </p:nvSpPr>
            <p:spPr>
              <a:xfrm>
                <a:off x="5180012" y="4039234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F029FDB-764B-D1C0-DCFD-FA74FD52590F}"/>
                  </a:ext>
                </a:extLst>
              </p:cNvPr>
              <p:cNvSpPr/>
              <p:nvPr/>
            </p:nvSpPr>
            <p:spPr>
              <a:xfrm>
                <a:off x="5180012" y="44196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82C16B2-71E9-5FBB-5590-7C2DBA50F046}"/>
                  </a:ext>
                </a:extLst>
              </p:cNvPr>
              <p:cNvSpPr/>
              <p:nvPr/>
            </p:nvSpPr>
            <p:spPr>
              <a:xfrm>
                <a:off x="5789612" y="3695700"/>
                <a:ext cx="228600" cy="2286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3B92A441-CBD9-95D5-A77B-EC09F10DFB42}"/>
                  </a:ext>
                </a:extLst>
              </p:cNvPr>
              <p:cNvSpPr/>
              <p:nvPr/>
            </p:nvSpPr>
            <p:spPr>
              <a:xfrm>
                <a:off x="5789612" y="4030663"/>
                <a:ext cx="228600" cy="2286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2C50C7BA-F0B6-D456-3DF2-A031F4ABCC9B}"/>
                  </a:ext>
                </a:extLst>
              </p:cNvPr>
              <p:cNvCxnSpPr>
                <a:stCxn id="47" idx="6"/>
                <a:endCxn id="52" idx="2"/>
              </p:cNvCxnSpPr>
              <p:nvPr/>
            </p:nvCxnSpPr>
            <p:spPr>
              <a:xfrm flipV="1">
                <a:off x="3799156" y="3407408"/>
                <a:ext cx="466456" cy="296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A5B9393-0AB4-160D-F3EF-85871CA239F4}"/>
                  </a:ext>
                </a:extLst>
              </p:cNvPr>
              <p:cNvCxnSpPr>
                <a:stCxn id="47" idx="6"/>
                <a:endCxn id="53" idx="2"/>
              </p:cNvCxnSpPr>
              <p:nvPr/>
            </p:nvCxnSpPr>
            <p:spPr>
              <a:xfrm>
                <a:off x="3799156" y="3703637"/>
                <a:ext cx="466456" cy="847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ED1B9900-C4B3-FEC4-60F9-F8CCBF08D9E7}"/>
                  </a:ext>
                </a:extLst>
              </p:cNvPr>
              <p:cNvCxnSpPr>
                <a:stCxn id="47" idx="6"/>
                <a:endCxn id="57" idx="2"/>
              </p:cNvCxnSpPr>
              <p:nvPr/>
            </p:nvCxnSpPr>
            <p:spPr>
              <a:xfrm>
                <a:off x="3799156" y="3703637"/>
                <a:ext cx="466456" cy="449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AECEE9D3-59F9-3A6E-CB8A-052758D5A22E}"/>
                  </a:ext>
                </a:extLst>
              </p:cNvPr>
              <p:cNvCxnSpPr>
                <a:stCxn id="47" idx="6"/>
                <a:endCxn id="58" idx="2"/>
              </p:cNvCxnSpPr>
              <p:nvPr/>
            </p:nvCxnSpPr>
            <p:spPr>
              <a:xfrm>
                <a:off x="3799156" y="3703637"/>
                <a:ext cx="466456" cy="830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F27AE14-9A41-C9B0-CD7B-4E00CF309616}"/>
                  </a:ext>
                </a:extLst>
              </p:cNvPr>
              <p:cNvCxnSpPr>
                <a:stCxn id="49" idx="6"/>
                <a:endCxn id="52" idx="2"/>
              </p:cNvCxnSpPr>
              <p:nvPr/>
            </p:nvCxnSpPr>
            <p:spPr>
              <a:xfrm flipV="1">
                <a:off x="3799156" y="3407408"/>
                <a:ext cx="466456" cy="631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28D2F51F-EA11-D2D9-E133-3120C1885958}"/>
                  </a:ext>
                </a:extLst>
              </p:cNvPr>
              <p:cNvCxnSpPr>
                <a:stCxn id="49" idx="6"/>
                <a:endCxn id="53" idx="2"/>
              </p:cNvCxnSpPr>
              <p:nvPr/>
            </p:nvCxnSpPr>
            <p:spPr>
              <a:xfrm flipV="1">
                <a:off x="3799156" y="3788408"/>
                <a:ext cx="466456" cy="2501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ED7809BE-40D7-2579-8508-4AD6BE160385}"/>
                  </a:ext>
                </a:extLst>
              </p:cNvPr>
              <p:cNvCxnSpPr>
                <a:stCxn id="49" idx="6"/>
                <a:endCxn id="57" idx="2"/>
              </p:cNvCxnSpPr>
              <p:nvPr/>
            </p:nvCxnSpPr>
            <p:spPr>
              <a:xfrm>
                <a:off x="3799156" y="4038600"/>
                <a:ext cx="466456" cy="114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229D2D6-DEAC-E1E3-A262-8C97F0A7ECA4}"/>
                  </a:ext>
                </a:extLst>
              </p:cNvPr>
              <p:cNvCxnSpPr>
                <a:stCxn id="49" idx="6"/>
                <a:endCxn id="58" idx="2"/>
              </p:cNvCxnSpPr>
              <p:nvPr/>
            </p:nvCxnSpPr>
            <p:spPr>
              <a:xfrm>
                <a:off x="3799156" y="4038600"/>
                <a:ext cx="466456" cy="4953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840D25CA-015D-0FB9-B46F-FA59CDBE9FF2}"/>
                  </a:ext>
                </a:extLst>
              </p:cNvPr>
              <p:cNvCxnSpPr>
                <a:stCxn id="50" idx="6"/>
                <a:endCxn id="52" idx="2"/>
              </p:cNvCxnSpPr>
              <p:nvPr/>
            </p:nvCxnSpPr>
            <p:spPr>
              <a:xfrm flipV="1">
                <a:off x="3799156" y="3407408"/>
                <a:ext cx="466456" cy="966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E751B91-0D42-B4A5-CE49-8DAFC86F594E}"/>
                  </a:ext>
                </a:extLst>
              </p:cNvPr>
              <p:cNvCxnSpPr>
                <a:stCxn id="50" idx="6"/>
                <a:endCxn id="53" idx="2"/>
              </p:cNvCxnSpPr>
              <p:nvPr/>
            </p:nvCxnSpPr>
            <p:spPr>
              <a:xfrm flipV="1">
                <a:off x="3799156" y="3788408"/>
                <a:ext cx="466456" cy="5851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6034C57C-C9F6-F305-5FB5-4C085677BDC0}"/>
                  </a:ext>
                </a:extLst>
              </p:cNvPr>
              <p:cNvCxnSpPr>
                <a:stCxn id="50" idx="6"/>
                <a:endCxn id="57" idx="2"/>
              </p:cNvCxnSpPr>
              <p:nvPr/>
            </p:nvCxnSpPr>
            <p:spPr>
              <a:xfrm flipV="1">
                <a:off x="3799156" y="4153534"/>
                <a:ext cx="466456" cy="2200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3AF1A45-4771-7B08-FD30-D24F131FF2CE}"/>
                  </a:ext>
                </a:extLst>
              </p:cNvPr>
              <p:cNvCxnSpPr>
                <a:stCxn id="50" idx="6"/>
                <a:endCxn id="58" idx="2"/>
              </p:cNvCxnSpPr>
              <p:nvPr/>
            </p:nvCxnSpPr>
            <p:spPr>
              <a:xfrm>
                <a:off x="3799156" y="4373563"/>
                <a:ext cx="466456" cy="1603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8ACF67BC-1441-A45A-FEF6-D3A13AC09F58}"/>
                  </a:ext>
                </a:extLst>
              </p:cNvPr>
              <p:cNvCxnSpPr>
                <a:stCxn id="59" idx="6"/>
                <a:endCxn id="63" idx="2"/>
              </p:cNvCxnSpPr>
              <p:nvPr/>
            </p:nvCxnSpPr>
            <p:spPr>
              <a:xfrm>
                <a:off x="5408612" y="3407408"/>
                <a:ext cx="381000" cy="4025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D4C1B2B-67F4-C390-E872-7F3D2323E63A}"/>
                  </a:ext>
                </a:extLst>
              </p:cNvPr>
              <p:cNvCxnSpPr>
                <a:stCxn id="59" idx="6"/>
                <a:endCxn id="64" idx="2"/>
              </p:cNvCxnSpPr>
              <p:nvPr/>
            </p:nvCxnSpPr>
            <p:spPr>
              <a:xfrm>
                <a:off x="5408612" y="3407408"/>
                <a:ext cx="381000" cy="737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E57B5B23-E2B2-9B0E-B89F-1FCB7956AC36}"/>
                  </a:ext>
                </a:extLst>
              </p:cNvPr>
              <p:cNvCxnSpPr>
                <a:stCxn id="60" idx="6"/>
                <a:endCxn id="63" idx="2"/>
              </p:cNvCxnSpPr>
              <p:nvPr/>
            </p:nvCxnSpPr>
            <p:spPr>
              <a:xfrm>
                <a:off x="5408612" y="3788408"/>
                <a:ext cx="381000" cy="215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B920B36-A6C1-3F55-7934-5441240ADF1A}"/>
                  </a:ext>
                </a:extLst>
              </p:cNvPr>
              <p:cNvCxnSpPr>
                <a:stCxn id="60" idx="6"/>
                <a:endCxn id="64" idx="2"/>
              </p:cNvCxnSpPr>
              <p:nvPr/>
            </p:nvCxnSpPr>
            <p:spPr>
              <a:xfrm>
                <a:off x="5408612" y="3788408"/>
                <a:ext cx="381000" cy="356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C41F2B68-4FCA-B6FB-CA80-FECE2392AE2B}"/>
                  </a:ext>
                </a:extLst>
              </p:cNvPr>
              <p:cNvCxnSpPr>
                <a:stCxn id="61" idx="6"/>
                <a:endCxn id="63" idx="2"/>
              </p:cNvCxnSpPr>
              <p:nvPr/>
            </p:nvCxnSpPr>
            <p:spPr>
              <a:xfrm flipV="1">
                <a:off x="5408612" y="3810000"/>
                <a:ext cx="381000" cy="343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5A108C13-04AE-96EF-942C-02D654722B12}"/>
                  </a:ext>
                </a:extLst>
              </p:cNvPr>
              <p:cNvCxnSpPr>
                <a:stCxn id="61" idx="6"/>
                <a:endCxn id="64" idx="2"/>
              </p:cNvCxnSpPr>
              <p:nvPr/>
            </p:nvCxnSpPr>
            <p:spPr>
              <a:xfrm flipV="1">
                <a:off x="5408612" y="4144963"/>
                <a:ext cx="381000" cy="85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7047AA77-9CD7-3C0B-7F5F-3F990697F0F8}"/>
                  </a:ext>
                </a:extLst>
              </p:cNvPr>
              <p:cNvCxnSpPr>
                <a:stCxn id="62" idx="6"/>
                <a:endCxn id="63" idx="1"/>
              </p:cNvCxnSpPr>
              <p:nvPr/>
            </p:nvCxnSpPr>
            <p:spPr>
              <a:xfrm flipV="1">
                <a:off x="5408612" y="3729178"/>
                <a:ext cx="414478" cy="8047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32D23E55-9FDB-DD1C-A1D5-06654DDDAE1C}"/>
                  </a:ext>
                </a:extLst>
              </p:cNvPr>
              <p:cNvCxnSpPr>
                <a:stCxn id="62" idx="6"/>
                <a:endCxn id="64" idx="2"/>
              </p:cNvCxnSpPr>
              <p:nvPr/>
            </p:nvCxnSpPr>
            <p:spPr>
              <a:xfrm flipV="1">
                <a:off x="5408612" y="4144963"/>
                <a:ext cx="381000" cy="3889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EE45A50-7CC0-3ACA-2A25-5C2C18899015}"/>
                  </a:ext>
                </a:extLst>
              </p:cNvPr>
              <p:cNvCxnSpPr>
                <a:stCxn id="52" idx="6"/>
                <a:endCxn id="59" idx="2"/>
              </p:cNvCxnSpPr>
              <p:nvPr/>
            </p:nvCxnSpPr>
            <p:spPr>
              <a:xfrm>
                <a:off x="4494212" y="3407408"/>
                <a:ext cx="68580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10A3A1A-CD7C-C37A-6093-476808C5CDE6}"/>
                  </a:ext>
                </a:extLst>
              </p:cNvPr>
              <p:cNvCxnSpPr>
                <a:stCxn id="53" idx="6"/>
                <a:endCxn id="60" idx="2"/>
              </p:cNvCxnSpPr>
              <p:nvPr/>
            </p:nvCxnSpPr>
            <p:spPr>
              <a:xfrm>
                <a:off x="4494212" y="3788408"/>
                <a:ext cx="68580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C253C213-EB76-BB0A-BC18-4D8F779A9FC9}"/>
                  </a:ext>
                </a:extLst>
              </p:cNvPr>
              <p:cNvCxnSpPr>
                <a:stCxn id="57" idx="6"/>
                <a:endCxn id="61" idx="2"/>
              </p:cNvCxnSpPr>
              <p:nvPr/>
            </p:nvCxnSpPr>
            <p:spPr>
              <a:xfrm>
                <a:off x="4494212" y="4153534"/>
                <a:ext cx="68580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1BF65AB8-448A-4BAC-713A-C89BBDD7CCA7}"/>
                  </a:ext>
                </a:extLst>
              </p:cNvPr>
              <p:cNvCxnSpPr>
                <a:stCxn id="58" idx="6"/>
                <a:endCxn id="62" idx="2"/>
              </p:cNvCxnSpPr>
              <p:nvPr/>
            </p:nvCxnSpPr>
            <p:spPr>
              <a:xfrm>
                <a:off x="4494212" y="4533900"/>
                <a:ext cx="685800" cy="0"/>
              </a:xfrm>
              <a:prstGeom prst="line">
                <a:avLst/>
              </a:prstGeom>
              <a:ln w="381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E074095-80FC-E39B-3E7D-25F23BF0F161}"/>
                </a:ext>
              </a:extLst>
            </p:cNvPr>
            <p:cNvSpPr txBox="1"/>
            <p:nvPr/>
          </p:nvSpPr>
          <p:spPr>
            <a:xfrm>
              <a:off x="6862851" y="3967244"/>
              <a:ext cx="9775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</a:t>
              </a:r>
            </a:p>
          </p:txBody>
        </p:sp>
        <p:sp>
          <p:nvSpPr>
            <p:cNvPr id="42" name="Left Brace 41">
              <a:extLst>
                <a:ext uri="{FF2B5EF4-FFF2-40B4-BE49-F238E27FC236}">
                  <a16:creationId xmlns:a16="http://schemas.microsoft.com/office/drawing/2014/main" id="{B18CF5F6-B71B-F488-640D-2F568AA9BCF8}"/>
                </a:ext>
              </a:extLst>
            </p:cNvPr>
            <p:cNvSpPr/>
            <p:nvPr/>
          </p:nvSpPr>
          <p:spPr>
            <a:xfrm rot="16200000">
              <a:off x="4907213" y="4441686"/>
              <a:ext cx="341725" cy="1993398"/>
            </a:xfrm>
            <a:prstGeom prst="leftBrace">
              <a:avLst>
                <a:gd name="adj1" fmla="val 45000"/>
                <a:gd name="adj2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853BA6F-985E-C818-D191-85287450F610}"/>
                </a:ext>
              </a:extLst>
            </p:cNvPr>
            <p:cNvSpPr txBox="1"/>
            <p:nvPr/>
          </p:nvSpPr>
          <p:spPr>
            <a:xfrm>
              <a:off x="3483358" y="5476565"/>
              <a:ext cx="3132482" cy="552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Hidden layers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83EC561-F284-B3C0-8253-6E59E1B193BB}"/>
                </a:ext>
              </a:extLst>
            </p:cNvPr>
            <p:cNvSpPr txBox="1"/>
            <p:nvPr/>
          </p:nvSpPr>
          <p:spPr>
            <a:xfrm>
              <a:off x="2283833" y="4014050"/>
              <a:ext cx="7935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04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0B6A340E-0A0A-7E14-F263-67E91E9B2A53}"/>
              </a:ext>
            </a:extLst>
          </p:cNvPr>
          <p:cNvGrpSpPr/>
          <p:nvPr/>
        </p:nvGrpSpPr>
        <p:grpSpPr>
          <a:xfrm>
            <a:off x="4341812" y="2653317"/>
            <a:ext cx="3886200" cy="4052283"/>
            <a:chOff x="4341812" y="2653317"/>
            <a:chExt cx="3886200" cy="4052283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F8B1559-43E1-7E83-E819-557D289117A6}"/>
                </a:ext>
              </a:extLst>
            </p:cNvPr>
            <p:cNvSpPr/>
            <p:nvPr/>
          </p:nvSpPr>
          <p:spPr>
            <a:xfrm>
              <a:off x="4341812" y="2819400"/>
              <a:ext cx="3886200" cy="3886200"/>
            </a:xfrm>
            <a:prstGeom prst="roundRect">
              <a:avLst>
                <a:gd name="adj" fmla="val 140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830313-8402-6DF7-37B6-319591FD2B05}"/>
                </a:ext>
              </a:extLst>
            </p:cNvPr>
            <p:cNvSpPr/>
            <p:nvPr/>
          </p:nvSpPr>
          <p:spPr>
            <a:xfrm>
              <a:off x="4435908" y="2653317"/>
              <a:ext cx="3563495" cy="19123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Fully connected layer</a:t>
              </a:r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same network can be abstracted in the following way: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58B4CC-3190-9BB2-B86A-36A27E47170C}"/>
                  </a:ext>
                </a:extLst>
              </p:cNvPr>
              <p:cNvSpPr txBox="1"/>
              <p:nvPr/>
            </p:nvSpPr>
            <p:spPr>
              <a:xfrm>
                <a:off x="3122612" y="4233573"/>
                <a:ext cx="1009507" cy="105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658B4CC-3190-9BB2-B86A-36A27E471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2612" y="4233573"/>
                <a:ext cx="1009507" cy="1057854"/>
              </a:xfrm>
              <a:prstGeom prst="rect">
                <a:avLst/>
              </a:prstGeom>
              <a:blipFill>
                <a:blip r:embed="rId2"/>
                <a:stretch>
                  <a:fillRect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0574379-3B17-E354-07ED-CA9133671711}"/>
              </a:ext>
            </a:extLst>
          </p:cNvPr>
          <p:cNvGrpSpPr/>
          <p:nvPr/>
        </p:nvGrpSpPr>
        <p:grpSpPr>
          <a:xfrm>
            <a:off x="5408612" y="2958850"/>
            <a:ext cx="2012465" cy="867097"/>
            <a:chOff x="3489855" y="2382877"/>
            <a:chExt cx="2012465" cy="867097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4FA5BB5-6922-361D-F301-16493627E707}"/>
                </a:ext>
              </a:extLst>
            </p:cNvPr>
            <p:cNvSpPr/>
            <p:nvPr/>
          </p:nvSpPr>
          <p:spPr>
            <a:xfrm>
              <a:off x="4341812" y="26403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E2364-B5A0-C53B-9C19-56886C77E8A3}"/>
                </a:ext>
              </a:extLst>
            </p:cNvPr>
            <p:cNvGrpSpPr/>
            <p:nvPr/>
          </p:nvGrpSpPr>
          <p:grpSpPr>
            <a:xfrm>
              <a:off x="4470536" y="2602273"/>
              <a:ext cx="1031784" cy="647701"/>
              <a:chOff x="9083720" y="3619500"/>
              <a:chExt cx="1031784" cy="647701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AD9B06-9DB6-514C-34A1-2145B451FBC2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F801A4-95D1-5F61-1F4A-51D43A974734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Output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3C36839-14D2-5FB7-406F-6684420EF3C5}"/>
                </a:ext>
              </a:extLst>
            </p:cNvPr>
            <p:cNvGrpSpPr/>
            <p:nvPr/>
          </p:nvGrpSpPr>
          <p:grpSpPr>
            <a:xfrm>
              <a:off x="3489855" y="2382877"/>
              <a:ext cx="702641" cy="819792"/>
              <a:chOff x="4037012" y="3148235"/>
              <a:chExt cx="702641" cy="81979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6F2BFB6-7614-E5BC-4C3B-B48D1BDC7CFE}"/>
                  </a:ext>
                </a:extLst>
              </p:cNvPr>
              <p:cNvSpPr/>
              <p:nvPr/>
            </p:nvSpPr>
            <p:spPr>
              <a:xfrm>
                <a:off x="4037012" y="3300635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34099C4-4172-3DBC-AA07-1E22BF8A08F7}"/>
                  </a:ext>
                </a:extLst>
              </p:cNvPr>
              <p:cNvSpPr/>
              <p:nvPr/>
            </p:nvSpPr>
            <p:spPr>
              <a:xfrm>
                <a:off x="4037012" y="3148235"/>
                <a:ext cx="6858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Neuron Unit</a:t>
                </a:r>
              </a:p>
            </p:txBody>
          </p:sp>
          <p:pic>
            <p:nvPicPr>
              <p:cNvPr id="14" name="Graphic 13" descr="Network diagram with solid fill">
                <a:extLst>
                  <a:ext uri="{FF2B5EF4-FFF2-40B4-BE49-F238E27FC236}">
                    <a16:creationId xmlns:a16="http://schemas.microsoft.com/office/drawing/2014/main" id="{AEE2C559-C519-EFB0-1585-D152375035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49401" y="3277775"/>
                <a:ext cx="690252" cy="690252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8144E17-A0C3-ABBF-BAAA-081094810AE7}"/>
              </a:ext>
            </a:extLst>
          </p:cNvPr>
          <p:cNvGrpSpPr/>
          <p:nvPr/>
        </p:nvGrpSpPr>
        <p:grpSpPr>
          <a:xfrm>
            <a:off x="5408612" y="4081173"/>
            <a:ext cx="2012465" cy="867097"/>
            <a:chOff x="3489855" y="2382877"/>
            <a:chExt cx="2012465" cy="867097"/>
          </a:xfrm>
        </p:grpSpPr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ED3233F-E529-DF13-0DD1-A4F6ED85E030}"/>
                </a:ext>
              </a:extLst>
            </p:cNvPr>
            <p:cNvSpPr/>
            <p:nvPr/>
          </p:nvSpPr>
          <p:spPr>
            <a:xfrm>
              <a:off x="4341812" y="26403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FBA080-72E6-07DB-31A0-C6BF4C4DBFC0}"/>
                </a:ext>
              </a:extLst>
            </p:cNvPr>
            <p:cNvGrpSpPr/>
            <p:nvPr/>
          </p:nvGrpSpPr>
          <p:grpSpPr>
            <a:xfrm>
              <a:off x="4470536" y="2602273"/>
              <a:ext cx="1031784" cy="647701"/>
              <a:chOff x="9083720" y="3619500"/>
              <a:chExt cx="1031784" cy="64770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992B89-3BC4-9A9B-EDF7-20CE0117F8C1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31B20E-AB98-5E76-39B5-05BCB27F500E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Output</a:t>
                </a:r>
                <a:r>
                  <a:rPr lang="en-US" baseline="-25000" dirty="0"/>
                  <a:t>2</a:t>
                </a:r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8756B43-1CB0-F08F-E5FD-30814BBF22FC}"/>
                </a:ext>
              </a:extLst>
            </p:cNvPr>
            <p:cNvGrpSpPr/>
            <p:nvPr/>
          </p:nvGrpSpPr>
          <p:grpSpPr>
            <a:xfrm>
              <a:off x="3489855" y="2382877"/>
              <a:ext cx="702641" cy="819792"/>
              <a:chOff x="4037012" y="3148235"/>
              <a:chExt cx="702641" cy="81979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0F012C-F627-8AB0-A8AE-A19E56BD6B6B}"/>
                  </a:ext>
                </a:extLst>
              </p:cNvPr>
              <p:cNvSpPr/>
              <p:nvPr/>
            </p:nvSpPr>
            <p:spPr>
              <a:xfrm>
                <a:off x="4037012" y="3300635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0A29461-DD2F-F2D6-E2E4-35F0664B123A}"/>
                  </a:ext>
                </a:extLst>
              </p:cNvPr>
              <p:cNvSpPr/>
              <p:nvPr/>
            </p:nvSpPr>
            <p:spPr>
              <a:xfrm>
                <a:off x="4037012" y="3148235"/>
                <a:ext cx="6858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Neuron Unit</a:t>
                </a:r>
              </a:p>
            </p:txBody>
          </p:sp>
          <p:pic>
            <p:nvPicPr>
              <p:cNvPr id="15" name="Graphic 14" descr="Network diagram with solid fill">
                <a:extLst>
                  <a:ext uri="{FF2B5EF4-FFF2-40B4-BE49-F238E27FC236}">
                    <a16:creationId xmlns:a16="http://schemas.microsoft.com/office/drawing/2014/main" id="{ACAB1D3B-C55D-B877-9E17-2FEA5A5F81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49401" y="3277775"/>
                <a:ext cx="690252" cy="690252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2DB25D-6797-01A8-D2E6-C1E85029DDD3}"/>
              </a:ext>
            </a:extLst>
          </p:cNvPr>
          <p:cNvGrpSpPr/>
          <p:nvPr/>
        </p:nvGrpSpPr>
        <p:grpSpPr>
          <a:xfrm>
            <a:off x="5408612" y="5830600"/>
            <a:ext cx="2012465" cy="867097"/>
            <a:chOff x="3489855" y="2382877"/>
            <a:chExt cx="2012465" cy="867097"/>
          </a:xfrm>
        </p:grpSpPr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B725BA9-344B-A71A-9EF3-97EA4559D7A9}"/>
                </a:ext>
              </a:extLst>
            </p:cNvPr>
            <p:cNvSpPr/>
            <p:nvPr/>
          </p:nvSpPr>
          <p:spPr>
            <a:xfrm>
              <a:off x="4341812" y="26403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C7BF9A-B4B0-CCF6-DFD8-3A79400141ED}"/>
                </a:ext>
              </a:extLst>
            </p:cNvPr>
            <p:cNvGrpSpPr/>
            <p:nvPr/>
          </p:nvGrpSpPr>
          <p:grpSpPr>
            <a:xfrm>
              <a:off x="4470536" y="2602273"/>
              <a:ext cx="1031784" cy="647701"/>
              <a:chOff x="9083720" y="3619500"/>
              <a:chExt cx="1031784" cy="64770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7BE942-33AB-3C76-B22A-8975D56BA0C6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C56B73-75D1-0EEE-81DE-E4FE3E469853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 err="1"/>
                  <a:t>Output</a:t>
                </a:r>
                <a:r>
                  <a:rPr lang="en-US" baseline="-25000" dirty="0" err="1"/>
                  <a:t>k</a:t>
                </a:r>
                <a:endParaRPr lang="en-US" dirty="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B713989-9805-5903-985F-08DBBEF59ACE}"/>
                </a:ext>
              </a:extLst>
            </p:cNvPr>
            <p:cNvGrpSpPr/>
            <p:nvPr/>
          </p:nvGrpSpPr>
          <p:grpSpPr>
            <a:xfrm>
              <a:off x="3489855" y="2382877"/>
              <a:ext cx="702641" cy="819792"/>
              <a:chOff x="4037012" y="3148235"/>
              <a:chExt cx="702641" cy="81979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E40192-D74A-B29F-DF73-F6D516510548}"/>
                  </a:ext>
                </a:extLst>
              </p:cNvPr>
              <p:cNvSpPr/>
              <p:nvPr/>
            </p:nvSpPr>
            <p:spPr>
              <a:xfrm>
                <a:off x="4037012" y="3300635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393FCD4-73EC-8A86-C56D-5C9511F9880C}"/>
                  </a:ext>
                </a:extLst>
              </p:cNvPr>
              <p:cNvSpPr/>
              <p:nvPr/>
            </p:nvSpPr>
            <p:spPr>
              <a:xfrm>
                <a:off x="4037012" y="3148235"/>
                <a:ext cx="6858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Neuron Unit</a:t>
                </a:r>
              </a:p>
            </p:txBody>
          </p:sp>
          <p:pic>
            <p:nvPicPr>
              <p:cNvPr id="27" name="Graphic 26" descr="Network diagram with solid fill">
                <a:extLst>
                  <a:ext uri="{FF2B5EF4-FFF2-40B4-BE49-F238E27FC236}">
                    <a16:creationId xmlns:a16="http://schemas.microsoft.com/office/drawing/2014/main" id="{887F9287-B27D-BED3-9C87-4755C8797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49401" y="3277775"/>
                <a:ext cx="690252" cy="690252"/>
              </a:xfrm>
              <a:prstGeom prst="rect">
                <a:avLst/>
              </a:prstGeom>
            </p:spPr>
          </p:pic>
        </p:grp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3E1C8B-2B9C-2BF0-9C19-5A3BED57B682}"/>
              </a:ext>
            </a:extLst>
          </p:cNvPr>
          <p:cNvCxnSpPr/>
          <p:nvPr/>
        </p:nvCxnSpPr>
        <p:spPr>
          <a:xfrm>
            <a:off x="6260569" y="4900965"/>
            <a:ext cx="0" cy="929635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A4F54820-5F44-3B75-AD9C-B0AA1D4A241A}"/>
              </a:ext>
            </a:extLst>
          </p:cNvPr>
          <p:cNvCxnSpPr>
            <a:stCxn id="26" idx="3"/>
            <a:endCxn id="29" idx="1"/>
          </p:cNvCxnSpPr>
          <p:nvPr/>
        </p:nvCxnSpPr>
        <p:spPr>
          <a:xfrm flipV="1">
            <a:off x="4132119" y="3424802"/>
            <a:ext cx="1276493" cy="1337698"/>
          </a:xfrm>
          <a:prstGeom prst="bentConnector3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5B9F92F-DA57-9F2D-BE51-38D48FE914FE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 flipV="1">
            <a:off x="4132119" y="4547125"/>
            <a:ext cx="1276493" cy="21537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A48B3E7-83CF-A9F2-3226-88CD5958B2E6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4132119" y="4762500"/>
            <a:ext cx="1276493" cy="1534052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1B6C6D-1AF0-5C84-B9DD-D0AE1AA45EEB}"/>
                  </a:ext>
                </a:extLst>
              </p:cNvPr>
              <p:cNvSpPr txBox="1"/>
              <p:nvPr/>
            </p:nvSpPr>
            <p:spPr>
              <a:xfrm>
                <a:off x="8622769" y="4216725"/>
                <a:ext cx="1137042" cy="1032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𝒐𝒖𝒕𝒑𝒖𝒕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11B6C6D-1AF0-5C84-B9DD-D0AE1AA45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2769" y="4216725"/>
                <a:ext cx="1137042" cy="1032847"/>
              </a:xfrm>
              <a:prstGeom prst="rect">
                <a:avLst/>
              </a:prstGeom>
              <a:blipFill>
                <a:blip r:embed="rId5"/>
                <a:stretch>
                  <a:fillRect t="-2439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C7219A6B-DE84-EA3C-4B8D-BCA9FA9F15F0}"/>
              </a:ext>
            </a:extLst>
          </p:cNvPr>
          <p:cNvCxnSpPr>
            <a:cxnSpLocks/>
            <a:stCxn id="11" idx="6"/>
            <a:endCxn id="44" idx="1"/>
          </p:cNvCxnSpPr>
          <p:nvPr/>
        </p:nvCxnSpPr>
        <p:spPr>
          <a:xfrm>
            <a:off x="7019485" y="3292546"/>
            <a:ext cx="1603284" cy="144060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35C634F-A4C6-04AA-022A-733A35062149}"/>
              </a:ext>
            </a:extLst>
          </p:cNvPr>
          <p:cNvCxnSpPr>
            <a:cxnSpLocks/>
            <a:stCxn id="18" idx="6"/>
            <a:endCxn id="44" idx="1"/>
          </p:cNvCxnSpPr>
          <p:nvPr/>
        </p:nvCxnSpPr>
        <p:spPr>
          <a:xfrm>
            <a:off x="7019485" y="4414869"/>
            <a:ext cx="1603284" cy="31828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92EE688F-0CE4-853D-34F5-7513E48DFBED}"/>
              </a:ext>
            </a:extLst>
          </p:cNvPr>
          <p:cNvCxnSpPr>
            <a:cxnSpLocks/>
            <a:stCxn id="28" idx="6"/>
            <a:endCxn id="44" idx="1"/>
          </p:cNvCxnSpPr>
          <p:nvPr/>
        </p:nvCxnSpPr>
        <p:spPr>
          <a:xfrm flipV="1">
            <a:off x="7019485" y="4733149"/>
            <a:ext cx="1603284" cy="143114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1891D7-642F-297D-7BF7-DCC798EBDA6B}"/>
                  </a:ext>
                </a:extLst>
              </p:cNvPr>
              <p:cNvSpPr txBox="1"/>
              <p:nvPr/>
            </p:nvSpPr>
            <p:spPr>
              <a:xfrm>
                <a:off x="2266190" y="4654812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𝒊𝒏𝒑𝒖𝒕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1891D7-642F-297D-7BF7-DCC798EBD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190" y="4654812"/>
                <a:ext cx="923330" cy="276999"/>
              </a:xfrm>
              <a:prstGeom prst="rect">
                <a:avLst/>
              </a:prstGeom>
              <a:blipFill>
                <a:blip r:embed="rId6"/>
                <a:stretch>
                  <a:fillRect l="-8108" r="-135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97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more detailed view of this architecture looks like this: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64CF6A-A1EF-9743-8973-A131DED4FC9D}"/>
              </a:ext>
            </a:extLst>
          </p:cNvPr>
          <p:cNvGrpSpPr/>
          <p:nvPr/>
        </p:nvGrpSpPr>
        <p:grpSpPr>
          <a:xfrm>
            <a:off x="2132012" y="2348230"/>
            <a:ext cx="7690242" cy="4343400"/>
            <a:chOff x="1751012" y="2362200"/>
            <a:chExt cx="7690242" cy="4343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B6A340E-0A0A-7E14-F263-67E91E9B2A53}"/>
                </a:ext>
              </a:extLst>
            </p:cNvPr>
            <p:cNvGrpSpPr/>
            <p:nvPr/>
          </p:nvGrpSpPr>
          <p:grpSpPr>
            <a:xfrm>
              <a:off x="3046412" y="2362200"/>
              <a:ext cx="4876800" cy="4343400"/>
              <a:chOff x="4341812" y="2653317"/>
              <a:chExt cx="3886200" cy="419963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F8B1559-43E1-7E83-E819-557D289117A6}"/>
                  </a:ext>
                </a:extLst>
              </p:cNvPr>
              <p:cNvSpPr/>
              <p:nvPr/>
            </p:nvSpPr>
            <p:spPr>
              <a:xfrm>
                <a:off x="4341812" y="2819400"/>
                <a:ext cx="3886200" cy="4033556"/>
              </a:xfrm>
              <a:prstGeom prst="roundRect">
                <a:avLst>
                  <a:gd name="adj" fmla="val 14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C830313-8402-6DF7-37B6-319591FD2B05}"/>
                  </a:ext>
                </a:extLst>
              </p:cNvPr>
              <p:cNvSpPr/>
              <p:nvPr/>
            </p:nvSpPr>
            <p:spPr>
              <a:xfrm>
                <a:off x="4435908" y="2653317"/>
                <a:ext cx="2469277" cy="25876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Fully connected layer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/>
                <p:nvPr/>
              </p:nvSpPr>
              <p:spPr>
                <a:xfrm>
                  <a:off x="1751012" y="3942456"/>
                  <a:ext cx="1009507" cy="1057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012" y="3942456"/>
                  <a:ext cx="1009507" cy="1057854"/>
                </a:xfrm>
                <a:prstGeom prst="rect">
                  <a:avLst/>
                </a:prstGeom>
                <a:blipFill>
                  <a:blip r:embed="rId2"/>
                  <a:stretch>
                    <a:fillRect t="-1190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4FA5BB5-6922-361D-F301-16493627E707}"/>
                </a:ext>
              </a:extLst>
            </p:cNvPr>
            <p:cNvSpPr/>
            <p:nvPr/>
          </p:nvSpPr>
          <p:spPr>
            <a:xfrm>
              <a:off x="4888969" y="307185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E2364-B5A0-C53B-9C19-56886C77E8A3}"/>
                </a:ext>
              </a:extLst>
            </p:cNvPr>
            <p:cNvGrpSpPr/>
            <p:nvPr/>
          </p:nvGrpSpPr>
          <p:grpSpPr>
            <a:xfrm>
              <a:off x="6246812" y="3033749"/>
              <a:ext cx="1031784" cy="555368"/>
              <a:chOff x="9083720" y="3619500"/>
              <a:chExt cx="1031784" cy="55536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AD9B06-9DB6-514C-34A1-2145B451FBC2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F801A4-95D1-5F61-1F4A-51D43A974734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Output</a:t>
                </a:r>
                <a:r>
                  <a:rPr lang="en-US" sz="1200" b="1" baseline="-25000" dirty="0"/>
                  <a:t>1</a:t>
                </a:r>
                <a:endParaRPr lang="en-US" sz="1200" b="1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2BFB6-7614-E5BC-4C3B-B48D1BDC7CFE}"/>
                </a:ext>
              </a:extLst>
            </p:cNvPr>
            <p:cNvSpPr/>
            <p:nvPr/>
          </p:nvSpPr>
          <p:spPr>
            <a:xfrm>
              <a:off x="4037012" y="282013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ED3233F-E529-DF13-0DD1-A4F6ED85E030}"/>
                </a:ext>
              </a:extLst>
            </p:cNvPr>
            <p:cNvSpPr/>
            <p:nvPr/>
          </p:nvSpPr>
          <p:spPr>
            <a:xfrm>
              <a:off x="4888969" y="41941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FBA080-72E6-07DB-31A0-C6BF4C4DBFC0}"/>
                </a:ext>
              </a:extLst>
            </p:cNvPr>
            <p:cNvGrpSpPr/>
            <p:nvPr/>
          </p:nvGrpSpPr>
          <p:grpSpPr>
            <a:xfrm>
              <a:off x="6246812" y="4156072"/>
              <a:ext cx="1031784" cy="555368"/>
              <a:chOff x="9083720" y="3619500"/>
              <a:chExt cx="1031784" cy="5553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992B89-3BC4-9A9B-EDF7-20CE0117F8C1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31B20E-AB98-5E76-39B5-05BCB27F500E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Output</a:t>
                </a:r>
                <a:r>
                  <a:rPr lang="en-US" sz="1200" b="1" baseline="-25000" dirty="0"/>
                  <a:t>2</a:t>
                </a:r>
                <a:endParaRPr lang="en-US" sz="1200" b="1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0F012C-F627-8AB0-A8AE-A19E56BD6B6B}"/>
                </a:ext>
              </a:extLst>
            </p:cNvPr>
            <p:cNvSpPr/>
            <p:nvPr/>
          </p:nvSpPr>
          <p:spPr>
            <a:xfrm>
              <a:off x="4037012" y="3942456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B725BA9-344B-A71A-9EF3-97EA4559D7A9}"/>
                </a:ext>
              </a:extLst>
            </p:cNvPr>
            <p:cNvSpPr/>
            <p:nvPr/>
          </p:nvSpPr>
          <p:spPr>
            <a:xfrm>
              <a:off x="4888969" y="594360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C7BF9A-B4B0-CCF6-DFD8-3A79400141ED}"/>
                </a:ext>
              </a:extLst>
            </p:cNvPr>
            <p:cNvGrpSpPr/>
            <p:nvPr/>
          </p:nvGrpSpPr>
          <p:grpSpPr>
            <a:xfrm>
              <a:off x="6246812" y="5905499"/>
              <a:ext cx="1031784" cy="555368"/>
              <a:chOff x="9083720" y="3619500"/>
              <a:chExt cx="1031784" cy="55536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7BE942-33AB-3C76-B22A-8975D56BA0C6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C56B73-75D1-0EEE-81DE-E4FE3E469853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err="1"/>
                  <a:t>Output</a:t>
                </a:r>
                <a:r>
                  <a:rPr lang="en-US" sz="1200" b="1" baseline="-25000" dirty="0" err="1"/>
                  <a:t>k</a:t>
                </a:r>
                <a:endParaRPr lang="en-US" sz="1200" b="1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0192-D74A-B29F-DF73-F6D516510548}"/>
                </a:ext>
              </a:extLst>
            </p:cNvPr>
            <p:cNvSpPr/>
            <p:nvPr/>
          </p:nvSpPr>
          <p:spPr>
            <a:xfrm>
              <a:off x="4037012" y="569188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3E1C8B-2B9C-2BF0-9C19-5A3BED57B682}"/>
                </a:ext>
              </a:extLst>
            </p:cNvPr>
            <p:cNvCxnSpPr/>
            <p:nvPr/>
          </p:nvCxnSpPr>
          <p:spPr>
            <a:xfrm>
              <a:off x="4888969" y="4609848"/>
              <a:ext cx="0" cy="929635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4F54820-5F44-3B75-AD9C-B0AA1D4A241A}"/>
                </a:ext>
              </a:extLst>
            </p:cNvPr>
            <p:cNvCxnSpPr>
              <a:stCxn id="26" idx="3"/>
              <a:endCxn id="29" idx="1"/>
            </p:cNvCxnSpPr>
            <p:nvPr/>
          </p:nvCxnSpPr>
          <p:spPr>
            <a:xfrm flipV="1">
              <a:off x="2760519" y="3133685"/>
              <a:ext cx="1276493" cy="133769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5B9F92F-DA57-9F2D-BE51-38D48FE914FE}"/>
                </a:ext>
              </a:extLst>
            </p:cNvPr>
            <p:cNvCxnSpPr>
              <a:cxnSpLocks/>
              <a:stCxn id="26" idx="3"/>
              <a:endCxn id="12" idx="1"/>
            </p:cNvCxnSpPr>
            <p:nvPr/>
          </p:nvCxnSpPr>
          <p:spPr>
            <a:xfrm flipV="1">
              <a:off x="2760519" y="4256008"/>
              <a:ext cx="1276493" cy="21537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A48B3E7-83CF-A9F2-3226-88CD5958B2E6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2760519" y="4471383"/>
              <a:ext cx="1276493" cy="153405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1B6C6D-1AF0-5C84-B9DD-D0AE1AA45EEB}"/>
                    </a:ext>
                  </a:extLst>
                </p:cNvPr>
                <p:cNvSpPr txBox="1"/>
                <p:nvPr/>
              </p:nvSpPr>
              <p:spPr>
                <a:xfrm>
                  <a:off x="8304212" y="3925608"/>
                  <a:ext cx="1137042" cy="10328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1B6C6D-1AF0-5C84-B9DD-D0AE1AA45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212" y="3925608"/>
                  <a:ext cx="1137042" cy="1032847"/>
                </a:xfrm>
                <a:prstGeom prst="rect">
                  <a:avLst/>
                </a:prstGeom>
                <a:blipFill>
                  <a:blip r:embed="rId3"/>
                  <a:stretch>
                    <a:fillRect t="-2439" b="-853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C7219A6B-DE84-EA3C-4B8D-BCA9FA9F15F0}"/>
                </a:ext>
              </a:extLst>
            </p:cNvPr>
            <p:cNvCxnSpPr>
              <a:cxnSpLocks/>
              <a:stCxn id="11" idx="6"/>
              <a:endCxn id="44" idx="1"/>
            </p:cNvCxnSpPr>
            <p:nvPr/>
          </p:nvCxnSpPr>
          <p:spPr>
            <a:xfrm>
              <a:off x="6877004" y="3148049"/>
              <a:ext cx="1427208" cy="129398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A35C634F-A4C6-04AA-022A-733A35062149}"/>
                </a:ext>
              </a:extLst>
            </p:cNvPr>
            <p:cNvCxnSpPr>
              <a:cxnSpLocks/>
              <a:stCxn id="18" idx="6"/>
              <a:endCxn id="44" idx="1"/>
            </p:cNvCxnSpPr>
            <p:nvPr/>
          </p:nvCxnSpPr>
          <p:spPr>
            <a:xfrm>
              <a:off x="6877004" y="4270372"/>
              <a:ext cx="1427208" cy="17166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92EE688F-0CE4-853D-34F5-7513E48DFBED}"/>
                </a:ext>
              </a:extLst>
            </p:cNvPr>
            <p:cNvCxnSpPr>
              <a:cxnSpLocks/>
              <a:stCxn id="28" idx="6"/>
              <a:endCxn id="44" idx="1"/>
            </p:cNvCxnSpPr>
            <p:nvPr/>
          </p:nvCxnSpPr>
          <p:spPr>
            <a:xfrm flipV="1">
              <a:off x="6877004" y="4442032"/>
              <a:ext cx="1427208" cy="1577767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E65748-E2E0-A915-F8DB-110869FD6847}"/>
                </a:ext>
              </a:extLst>
            </p:cNvPr>
            <p:cNvSpPr/>
            <p:nvPr/>
          </p:nvSpPr>
          <p:spPr>
            <a:xfrm>
              <a:off x="5375584" y="282013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293EF-19D2-3AAE-FC45-77800A05B853}"/>
                </a:ext>
              </a:extLst>
            </p:cNvPr>
            <p:cNvSpPr/>
            <p:nvPr/>
          </p:nvSpPr>
          <p:spPr>
            <a:xfrm>
              <a:off x="5375584" y="3942456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31BB35-B46C-50CD-7180-511A97841FF9}"/>
                </a:ext>
              </a:extLst>
            </p:cNvPr>
            <p:cNvSpPr/>
            <p:nvPr/>
          </p:nvSpPr>
          <p:spPr>
            <a:xfrm>
              <a:off x="5375584" y="569188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649C0413-A5A1-5B35-FDAB-576B4DA00CF4}"/>
                </a:ext>
              </a:extLst>
            </p:cNvPr>
            <p:cNvSpPr/>
            <p:nvPr/>
          </p:nvSpPr>
          <p:spPr>
            <a:xfrm>
              <a:off x="6168445" y="307185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1487430A-4FC3-5698-BFC3-47AA118E3D4E}"/>
                </a:ext>
              </a:extLst>
            </p:cNvPr>
            <p:cNvSpPr/>
            <p:nvPr/>
          </p:nvSpPr>
          <p:spPr>
            <a:xfrm>
              <a:off x="6168445" y="41941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A74AB0E-20A9-A8A6-F987-2E534485CABC}"/>
                </a:ext>
              </a:extLst>
            </p:cNvPr>
            <p:cNvSpPr/>
            <p:nvPr/>
          </p:nvSpPr>
          <p:spPr>
            <a:xfrm>
              <a:off x="6168445" y="594360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8CFD0CD-5E92-2954-7A2E-74BCABE2E405}"/>
                    </a:ext>
                  </a:extLst>
                </p:cNvPr>
                <p:cNvSpPr txBox="1"/>
                <p:nvPr/>
              </p:nvSpPr>
              <p:spPr>
                <a:xfrm>
                  <a:off x="4087878" y="2681776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8CFD0CD-5E92-2954-7A2E-74BCABE2E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2681776"/>
                  <a:ext cx="819402" cy="8080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A5FE5F-FA91-A3FF-6BEF-A00FE6B68324}"/>
                    </a:ext>
                  </a:extLst>
                </p:cNvPr>
                <p:cNvSpPr txBox="1"/>
                <p:nvPr/>
              </p:nvSpPr>
              <p:spPr>
                <a:xfrm>
                  <a:off x="4087878" y="3813969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A5FE5F-FA91-A3FF-6BEF-A00FE6B68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3813969"/>
                  <a:ext cx="819402" cy="80804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72D8E5-8463-AA64-8323-C998FAFCD73C}"/>
                    </a:ext>
                  </a:extLst>
                </p:cNvPr>
                <p:cNvSpPr txBox="1"/>
                <p:nvPr/>
              </p:nvSpPr>
              <p:spPr>
                <a:xfrm>
                  <a:off x="4087878" y="5571012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72D8E5-8463-AA64-8323-C998FAFCD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5571012"/>
                  <a:ext cx="819402" cy="8080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0" name="Graphic 49" descr="Normal Distribution with solid fill">
              <a:extLst>
                <a:ext uri="{FF2B5EF4-FFF2-40B4-BE49-F238E27FC236}">
                  <a16:creationId xmlns:a16="http://schemas.microsoft.com/office/drawing/2014/main" id="{FC51D912-CA6A-5F1D-5EAD-45A9020E2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1237" y="2820133"/>
              <a:ext cx="623326" cy="623326"/>
            </a:xfrm>
            <a:prstGeom prst="rect">
              <a:avLst/>
            </a:prstGeom>
          </p:spPr>
        </p:pic>
        <p:pic>
          <p:nvPicPr>
            <p:cNvPr id="52" name="Graphic 51" descr="Normal Distribution with solid fill">
              <a:extLst>
                <a:ext uri="{FF2B5EF4-FFF2-40B4-BE49-F238E27FC236}">
                  <a16:creationId xmlns:a16="http://schemas.microsoft.com/office/drawing/2014/main" id="{45E6C09D-8BBC-285B-04C3-4FAA97C5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2068" y="3936734"/>
              <a:ext cx="623326" cy="623326"/>
            </a:xfrm>
            <a:prstGeom prst="rect">
              <a:avLst/>
            </a:prstGeom>
          </p:spPr>
        </p:pic>
        <p:pic>
          <p:nvPicPr>
            <p:cNvPr id="53" name="Graphic 52" descr="Normal Distribution with solid fill">
              <a:extLst>
                <a:ext uri="{FF2B5EF4-FFF2-40B4-BE49-F238E27FC236}">
                  <a16:creationId xmlns:a16="http://schemas.microsoft.com/office/drawing/2014/main" id="{898B3C4D-9E50-4D80-A69A-757A6BA3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942" y="5706307"/>
              <a:ext cx="623326" cy="62332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98897F-ACDA-8614-054F-2C52F70898AA}"/>
                </a:ext>
              </a:extLst>
            </p:cNvPr>
            <p:cNvSpPr txBox="1"/>
            <p:nvPr/>
          </p:nvSpPr>
          <p:spPr>
            <a:xfrm>
              <a:off x="3805939" y="3430904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DotProd</a:t>
              </a:r>
              <a:r>
                <a:rPr lang="en-US" sz="1200" b="1" baseline="-25000" dirty="0"/>
                <a:t>1</a:t>
              </a:r>
              <a:endParaRPr lang="en-US" sz="1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A3ADBA-391F-51A9-BA71-E4251BA986C5}"/>
                </a:ext>
              </a:extLst>
            </p:cNvPr>
            <p:cNvSpPr txBox="1"/>
            <p:nvPr/>
          </p:nvSpPr>
          <p:spPr>
            <a:xfrm>
              <a:off x="3796784" y="4535534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DotProd</a:t>
              </a:r>
              <a:r>
                <a:rPr lang="en-US" sz="1200" b="1" baseline="-25000" dirty="0"/>
                <a:t>2</a:t>
              </a:r>
              <a:endParaRPr lang="en-US" sz="12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8582D6-2C0B-A5E3-167C-FB19DE1A2DF8}"/>
                </a:ext>
              </a:extLst>
            </p:cNvPr>
            <p:cNvSpPr txBox="1"/>
            <p:nvPr/>
          </p:nvSpPr>
          <p:spPr>
            <a:xfrm>
              <a:off x="3805939" y="6258182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/>
                <a:t>DotProd</a:t>
              </a:r>
              <a:r>
                <a:rPr lang="en-US" sz="1200" b="1" baseline="-25000" dirty="0" err="1"/>
                <a:t>k</a:t>
              </a:r>
              <a:endParaRPr lang="en-US" sz="1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DA4A43-BBD5-4473-F749-1BDCCD6281F1}"/>
                </a:ext>
              </a:extLst>
            </p:cNvPr>
            <p:cNvSpPr txBox="1"/>
            <p:nvPr/>
          </p:nvSpPr>
          <p:spPr>
            <a:xfrm>
              <a:off x="5048204" y="3436084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Activation</a:t>
              </a:r>
              <a:r>
                <a:rPr lang="en-US" sz="1200" b="1" baseline="-25000" dirty="0"/>
                <a:t>1</a:t>
              </a:r>
              <a:endParaRPr 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E563E1-86D0-8BD3-98A6-A8E3C4654821}"/>
                </a:ext>
              </a:extLst>
            </p:cNvPr>
            <p:cNvSpPr txBox="1"/>
            <p:nvPr/>
          </p:nvSpPr>
          <p:spPr>
            <a:xfrm>
              <a:off x="5008116" y="4521934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Activation</a:t>
              </a:r>
              <a:r>
                <a:rPr lang="en-US" sz="1200" b="1" baseline="-25000" dirty="0"/>
                <a:t>2</a:t>
              </a:r>
              <a:endParaRPr lang="en-US" sz="12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BA0760-1C12-DD27-C0E3-5D06DBD83E65}"/>
                </a:ext>
              </a:extLst>
            </p:cNvPr>
            <p:cNvSpPr txBox="1"/>
            <p:nvPr/>
          </p:nvSpPr>
          <p:spPr>
            <a:xfrm>
              <a:off x="4996988" y="6276169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/>
                <a:t>Activation</a:t>
              </a:r>
              <a:r>
                <a:rPr lang="en-US" sz="1200" b="1" baseline="-25000" dirty="0" err="1"/>
                <a:t>k</a:t>
              </a:r>
              <a:endParaRPr lang="en-US" sz="1200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AF792C-F687-539D-5C19-2056B5DA5978}"/>
                  </a:ext>
                </a:extLst>
              </p:cNvPr>
              <p:cNvSpPr txBox="1"/>
              <p:nvPr/>
            </p:nvSpPr>
            <p:spPr>
              <a:xfrm>
                <a:off x="1222831" y="4326503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𝒊𝒏𝒑𝒖𝒕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AF792C-F687-539D-5C19-2056B5DA5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31" y="4326503"/>
                <a:ext cx="923330" cy="276999"/>
              </a:xfrm>
              <a:prstGeom prst="rect">
                <a:avLst/>
              </a:prstGeom>
              <a:blipFill>
                <a:blip r:embed="rId9"/>
                <a:stretch>
                  <a:fillRect l="-8219" r="-274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38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more detailed view of this architecture looks like this: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E64CF6A-A1EF-9743-8973-A131DED4FC9D}"/>
              </a:ext>
            </a:extLst>
          </p:cNvPr>
          <p:cNvGrpSpPr/>
          <p:nvPr/>
        </p:nvGrpSpPr>
        <p:grpSpPr>
          <a:xfrm>
            <a:off x="2132012" y="2348230"/>
            <a:ext cx="7741539" cy="4343400"/>
            <a:chOff x="1751012" y="2362200"/>
            <a:chExt cx="7741539" cy="434340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B6A340E-0A0A-7E14-F263-67E91E9B2A53}"/>
                </a:ext>
              </a:extLst>
            </p:cNvPr>
            <p:cNvGrpSpPr/>
            <p:nvPr/>
          </p:nvGrpSpPr>
          <p:grpSpPr>
            <a:xfrm>
              <a:off x="3046412" y="2362200"/>
              <a:ext cx="4876800" cy="4343400"/>
              <a:chOff x="4341812" y="2653317"/>
              <a:chExt cx="3886200" cy="4199639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6F8B1559-43E1-7E83-E819-557D289117A6}"/>
                  </a:ext>
                </a:extLst>
              </p:cNvPr>
              <p:cNvSpPr/>
              <p:nvPr/>
            </p:nvSpPr>
            <p:spPr>
              <a:xfrm>
                <a:off x="4341812" y="2819400"/>
                <a:ext cx="3886200" cy="4033556"/>
              </a:xfrm>
              <a:prstGeom prst="roundRect">
                <a:avLst>
                  <a:gd name="adj" fmla="val 14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8C830313-8402-6DF7-37B6-319591FD2B05}"/>
                  </a:ext>
                </a:extLst>
              </p:cNvPr>
              <p:cNvSpPr/>
              <p:nvPr/>
            </p:nvSpPr>
            <p:spPr>
              <a:xfrm>
                <a:off x="4435908" y="2653317"/>
                <a:ext cx="2469277" cy="25876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Fully connected layer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/>
                <p:nvPr/>
              </p:nvSpPr>
              <p:spPr>
                <a:xfrm>
                  <a:off x="1751012" y="3942456"/>
                  <a:ext cx="1009507" cy="1057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1012" y="3942456"/>
                  <a:ext cx="1009507" cy="1057854"/>
                </a:xfrm>
                <a:prstGeom prst="rect">
                  <a:avLst/>
                </a:prstGeom>
                <a:blipFill>
                  <a:blip r:embed="rId2"/>
                  <a:stretch>
                    <a:fillRect t="-1190"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4FA5BB5-6922-361D-F301-16493627E707}"/>
                </a:ext>
              </a:extLst>
            </p:cNvPr>
            <p:cNvSpPr/>
            <p:nvPr/>
          </p:nvSpPr>
          <p:spPr>
            <a:xfrm>
              <a:off x="4888969" y="307185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8E2364-B5A0-C53B-9C19-56886C77E8A3}"/>
                </a:ext>
              </a:extLst>
            </p:cNvPr>
            <p:cNvGrpSpPr/>
            <p:nvPr/>
          </p:nvGrpSpPr>
          <p:grpSpPr>
            <a:xfrm>
              <a:off x="6246812" y="3033749"/>
              <a:ext cx="1031784" cy="555368"/>
              <a:chOff x="9083720" y="3619500"/>
              <a:chExt cx="1031784" cy="555368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AD9B06-9DB6-514C-34A1-2145B451FBC2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9F801A4-95D1-5F61-1F4A-51D43A974734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Output</a:t>
                </a:r>
                <a:r>
                  <a:rPr lang="en-US" sz="1200" b="1" baseline="-25000" dirty="0"/>
                  <a:t>1</a:t>
                </a:r>
                <a:endParaRPr lang="en-US" sz="1200" b="1" dirty="0"/>
              </a:p>
            </p:txBody>
          </p: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6F2BFB6-7614-E5BC-4C3B-B48D1BDC7CFE}"/>
                </a:ext>
              </a:extLst>
            </p:cNvPr>
            <p:cNvSpPr/>
            <p:nvPr/>
          </p:nvSpPr>
          <p:spPr>
            <a:xfrm>
              <a:off x="4037012" y="282013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ED3233F-E529-DF13-0DD1-A4F6ED85E030}"/>
                </a:ext>
              </a:extLst>
            </p:cNvPr>
            <p:cNvSpPr/>
            <p:nvPr/>
          </p:nvSpPr>
          <p:spPr>
            <a:xfrm>
              <a:off x="4888969" y="41941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FBA080-72E6-07DB-31A0-C6BF4C4DBFC0}"/>
                </a:ext>
              </a:extLst>
            </p:cNvPr>
            <p:cNvGrpSpPr/>
            <p:nvPr/>
          </p:nvGrpSpPr>
          <p:grpSpPr>
            <a:xfrm>
              <a:off x="6246812" y="4156072"/>
              <a:ext cx="1031784" cy="555368"/>
              <a:chOff x="9083720" y="3619500"/>
              <a:chExt cx="1031784" cy="555368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7992B89-3BC4-9A9B-EDF7-20CE0117F8C1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31B20E-AB98-5E76-39B5-05BCB27F500E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/>
                  <a:t>Output</a:t>
                </a:r>
                <a:r>
                  <a:rPr lang="en-US" sz="1200" b="1" baseline="-25000" dirty="0"/>
                  <a:t>2</a:t>
                </a:r>
                <a:endParaRPr lang="en-US" sz="1200" b="1" dirty="0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E0F012C-F627-8AB0-A8AE-A19E56BD6B6B}"/>
                </a:ext>
              </a:extLst>
            </p:cNvPr>
            <p:cNvSpPr/>
            <p:nvPr/>
          </p:nvSpPr>
          <p:spPr>
            <a:xfrm>
              <a:off x="4037012" y="3942456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DB725BA9-344B-A71A-9EF3-97EA4559D7A9}"/>
                </a:ext>
              </a:extLst>
            </p:cNvPr>
            <p:cNvSpPr/>
            <p:nvPr/>
          </p:nvSpPr>
          <p:spPr>
            <a:xfrm>
              <a:off x="4888969" y="594360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FC7BF9A-B4B0-CCF6-DFD8-3A79400141ED}"/>
                </a:ext>
              </a:extLst>
            </p:cNvPr>
            <p:cNvGrpSpPr/>
            <p:nvPr/>
          </p:nvGrpSpPr>
          <p:grpSpPr>
            <a:xfrm>
              <a:off x="6246812" y="5905499"/>
              <a:ext cx="1031784" cy="555368"/>
              <a:chOff x="9083720" y="3619500"/>
              <a:chExt cx="1031784" cy="555368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27BE942-33AB-3C76-B22A-8975D56BA0C6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C56B73-75D1-0EEE-81DE-E4FE3E469853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err="1"/>
                  <a:t>Output</a:t>
                </a:r>
                <a:r>
                  <a:rPr lang="en-US" sz="1200" b="1" baseline="-25000" dirty="0" err="1"/>
                  <a:t>k</a:t>
                </a:r>
                <a:endParaRPr lang="en-US" sz="1200" b="1" dirty="0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E40192-D74A-B29F-DF73-F6D516510548}"/>
                </a:ext>
              </a:extLst>
            </p:cNvPr>
            <p:cNvSpPr/>
            <p:nvPr/>
          </p:nvSpPr>
          <p:spPr>
            <a:xfrm>
              <a:off x="4037012" y="569188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3E1C8B-2B9C-2BF0-9C19-5A3BED57B682}"/>
                </a:ext>
              </a:extLst>
            </p:cNvPr>
            <p:cNvCxnSpPr/>
            <p:nvPr/>
          </p:nvCxnSpPr>
          <p:spPr>
            <a:xfrm>
              <a:off x="4888969" y="4609848"/>
              <a:ext cx="0" cy="929635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A4F54820-5F44-3B75-AD9C-B0AA1D4A241A}"/>
                </a:ext>
              </a:extLst>
            </p:cNvPr>
            <p:cNvCxnSpPr>
              <a:stCxn id="26" idx="3"/>
              <a:endCxn id="29" idx="1"/>
            </p:cNvCxnSpPr>
            <p:nvPr/>
          </p:nvCxnSpPr>
          <p:spPr>
            <a:xfrm flipV="1">
              <a:off x="2760519" y="3133685"/>
              <a:ext cx="1276493" cy="1337698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D5B9F92F-DA57-9F2D-BE51-38D48FE914FE}"/>
                </a:ext>
              </a:extLst>
            </p:cNvPr>
            <p:cNvCxnSpPr>
              <a:cxnSpLocks/>
              <a:stCxn id="26" idx="3"/>
              <a:endCxn id="12" idx="1"/>
            </p:cNvCxnSpPr>
            <p:nvPr/>
          </p:nvCxnSpPr>
          <p:spPr>
            <a:xfrm flipV="1">
              <a:off x="2760519" y="4256008"/>
              <a:ext cx="1276493" cy="215375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CA48B3E7-83CF-A9F2-3226-88CD5958B2E6}"/>
                </a:ext>
              </a:extLst>
            </p:cNvPr>
            <p:cNvCxnSpPr>
              <a:cxnSpLocks/>
              <a:stCxn id="26" idx="3"/>
              <a:endCxn id="24" idx="1"/>
            </p:cNvCxnSpPr>
            <p:nvPr/>
          </p:nvCxnSpPr>
          <p:spPr>
            <a:xfrm>
              <a:off x="2760519" y="4471383"/>
              <a:ext cx="1276493" cy="1534052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1B6C6D-1AF0-5C84-B9DD-D0AE1AA45EEB}"/>
                    </a:ext>
                  </a:extLst>
                </p:cNvPr>
                <p:cNvSpPr txBox="1"/>
                <p:nvPr/>
              </p:nvSpPr>
              <p:spPr>
                <a:xfrm>
                  <a:off x="8304212" y="3925608"/>
                  <a:ext cx="1188339" cy="10328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11B6C6D-1AF0-5C84-B9DD-D0AE1AA45E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4212" y="3925608"/>
                  <a:ext cx="1188339" cy="10328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C7219A6B-DE84-EA3C-4B8D-BCA9FA9F15F0}"/>
                </a:ext>
              </a:extLst>
            </p:cNvPr>
            <p:cNvCxnSpPr>
              <a:cxnSpLocks/>
              <a:stCxn id="11" idx="6"/>
              <a:endCxn id="44" idx="1"/>
            </p:cNvCxnSpPr>
            <p:nvPr/>
          </p:nvCxnSpPr>
          <p:spPr>
            <a:xfrm>
              <a:off x="6877004" y="3148049"/>
              <a:ext cx="1427208" cy="1293983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8" name="Connector: Elbow 47">
              <a:extLst>
                <a:ext uri="{FF2B5EF4-FFF2-40B4-BE49-F238E27FC236}">
                  <a16:creationId xmlns:a16="http://schemas.microsoft.com/office/drawing/2014/main" id="{A35C634F-A4C6-04AA-022A-733A35062149}"/>
                </a:ext>
              </a:extLst>
            </p:cNvPr>
            <p:cNvCxnSpPr>
              <a:cxnSpLocks/>
              <a:stCxn id="18" idx="6"/>
              <a:endCxn id="44" idx="1"/>
            </p:cNvCxnSpPr>
            <p:nvPr/>
          </p:nvCxnSpPr>
          <p:spPr>
            <a:xfrm>
              <a:off x="6877004" y="4270372"/>
              <a:ext cx="1427208" cy="171660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92EE688F-0CE4-853D-34F5-7513E48DFBED}"/>
                </a:ext>
              </a:extLst>
            </p:cNvPr>
            <p:cNvCxnSpPr>
              <a:cxnSpLocks/>
              <a:stCxn id="28" idx="6"/>
              <a:endCxn id="44" idx="1"/>
            </p:cNvCxnSpPr>
            <p:nvPr/>
          </p:nvCxnSpPr>
          <p:spPr>
            <a:xfrm flipV="1">
              <a:off x="6877004" y="4442032"/>
              <a:ext cx="1427208" cy="1577767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3E65748-E2E0-A915-F8DB-110869FD6847}"/>
                </a:ext>
              </a:extLst>
            </p:cNvPr>
            <p:cNvSpPr/>
            <p:nvPr/>
          </p:nvSpPr>
          <p:spPr>
            <a:xfrm>
              <a:off x="5375584" y="282013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293EF-19D2-3AAE-FC45-77800A05B853}"/>
                </a:ext>
              </a:extLst>
            </p:cNvPr>
            <p:cNvSpPr/>
            <p:nvPr/>
          </p:nvSpPr>
          <p:spPr>
            <a:xfrm>
              <a:off x="5375584" y="3942456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31BB35-B46C-50CD-7180-511A97841FF9}"/>
                </a:ext>
              </a:extLst>
            </p:cNvPr>
            <p:cNvSpPr/>
            <p:nvPr/>
          </p:nvSpPr>
          <p:spPr>
            <a:xfrm>
              <a:off x="5375584" y="5691883"/>
              <a:ext cx="685800" cy="627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649C0413-A5A1-5B35-FDAB-576B4DA00CF4}"/>
                </a:ext>
              </a:extLst>
            </p:cNvPr>
            <p:cNvSpPr/>
            <p:nvPr/>
          </p:nvSpPr>
          <p:spPr>
            <a:xfrm>
              <a:off x="6168445" y="307185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1487430A-4FC3-5698-BFC3-47AA118E3D4E}"/>
                </a:ext>
              </a:extLst>
            </p:cNvPr>
            <p:cNvSpPr/>
            <p:nvPr/>
          </p:nvSpPr>
          <p:spPr>
            <a:xfrm>
              <a:off x="6168445" y="4194173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p:sp>
          <p:nvSpPr>
            <p:cNvPr id="40" name="Arrow: Right 39">
              <a:extLst>
                <a:ext uri="{FF2B5EF4-FFF2-40B4-BE49-F238E27FC236}">
                  <a16:creationId xmlns:a16="http://schemas.microsoft.com/office/drawing/2014/main" id="{2A74AB0E-20A9-A8A6-F987-2E534485CABC}"/>
                </a:ext>
              </a:extLst>
            </p:cNvPr>
            <p:cNvSpPr/>
            <p:nvPr/>
          </p:nvSpPr>
          <p:spPr>
            <a:xfrm>
              <a:off x="6168445" y="5943600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8CFD0CD-5E92-2954-7A2E-74BCABE2E405}"/>
                    </a:ext>
                  </a:extLst>
                </p:cNvPr>
                <p:cNvSpPr txBox="1"/>
                <p:nvPr/>
              </p:nvSpPr>
              <p:spPr>
                <a:xfrm>
                  <a:off x="4087878" y="2681776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8CFD0CD-5E92-2954-7A2E-74BCABE2E4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2681776"/>
                  <a:ext cx="819402" cy="80804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A5FE5F-FA91-A3FF-6BEF-A00FE6B68324}"/>
                    </a:ext>
                  </a:extLst>
                </p:cNvPr>
                <p:cNvSpPr txBox="1"/>
                <p:nvPr/>
              </p:nvSpPr>
              <p:spPr>
                <a:xfrm>
                  <a:off x="4087878" y="3813969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EA5FE5F-FA91-A3FF-6BEF-A00FE6B68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3813969"/>
                  <a:ext cx="819402" cy="80804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72D8E5-8463-AA64-8323-C998FAFCD73C}"/>
                    </a:ext>
                  </a:extLst>
                </p:cNvPr>
                <p:cNvSpPr txBox="1"/>
                <p:nvPr/>
              </p:nvSpPr>
              <p:spPr>
                <a:xfrm>
                  <a:off x="4087878" y="5571012"/>
                  <a:ext cx="819402" cy="808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F72D8E5-8463-AA64-8323-C998FAFCD7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878" y="5571012"/>
                  <a:ext cx="819402" cy="80804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0" name="Graphic 49" descr="Normal Distribution with solid fill">
              <a:extLst>
                <a:ext uri="{FF2B5EF4-FFF2-40B4-BE49-F238E27FC236}">
                  <a16:creationId xmlns:a16="http://schemas.microsoft.com/office/drawing/2014/main" id="{FC51D912-CA6A-5F1D-5EAD-45A9020E2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11237" y="2820133"/>
              <a:ext cx="623326" cy="623326"/>
            </a:xfrm>
            <a:prstGeom prst="rect">
              <a:avLst/>
            </a:prstGeom>
          </p:spPr>
        </p:pic>
        <p:pic>
          <p:nvPicPr>
            <p:cNvPr id="52" name="Graphic 51" descr="Normal Distribution with solid fill">
              <a:extLst>
                <a:ext uri="{FF2B5EF4-FFF2-40B4-BE49-F238E27FC236}">
                  <a16:creationId xmlns:a16="http://schemas.microsoft.com/office/drawing/2014/main" id="{45E6C09D-8BBC-285B-04C3-4FAA97C5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2068" y="3936734"/>
              <a:ext cx="623326" cy="623326"/>
            </a:xfrm>
            <a:prstGeom prst="rect">
              <a:avLst/>
            </a:prstGeom>
          </p:spPr>
        </p:pic>
        <p:pic>
          <p:nvPicPr>
            <p:cNvPr id="53" name="Graphic 52" descr="Normal Distribution with solid fill">
              <a:extLst>
                <a:ext uri="{FF2B5EF4-FFF2-40B4-BE49-F238E27FC236}">
                  <a16:creationId xmlns:a16="http://schemas.microsoft.com/office/drawing/2014/main" id="{898B3C4D-9E50-4D80-A69A-757A6BA3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03942" y="5706307"/>
              <a:ext cx="623326" cy="623326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898897F-ACDA-8614-054F-2C52F70898AA}"/>
                </a:ext>
              </a:extLst>
            </p:cNvPr>
            <p:cNvSpPr txBox="1"/>
            <p:nvPr/>
          </p:nvSpPr>
          <p:spPr>
            <a:xfrm>
              <a:off x="3805939" y="3430904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DotProd</a:t>
              </a:r>
              <a:r>
                <a:rPr lang="en-US" sz="1200" b="1" baseline="-25000" dirty="0"/>
                <a:t>1</a:t>
              </a:r>
              <a:endParaRPr lang="en-US" sz="1200" b="1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A3ADBA-391F-51A9-BA71-E4251BA986C5}"/>
                </a:ext>
              </a:extLst>
            </p:cNvPr>
            <p:cNvSpPr txBox="1"/>
            <p:nvPr/>
          </p:nvSpPr>
          <p:spPr>
            <a:xfrm>
              <a:off x="3796784" y="4535534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DotProd</a:t>
              </a:r>
              <a:r>
                <a:rPr lang="en-US" sz="1200" b="1" baseline="-25000" dirty="0"/>
                <a:t>2</a:t>
              </a:r>
              <a:endParaRPr lang="en-US" sz="12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18582D6-2C0B-A5E3-167C-FB19DE1A2DF8}"/>
                </a:ext>
              </a:extLst>
            </p:cNvPr>
            <p:cNvSpPr txBox="1"/>
            <p:nvPr/>
          </p:nvSpPr>
          <p:spPr>
            <a:xfrm>
              <a:off x="3805939" y="6258182"/>
              <a:ext cx="116956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/>
                <a:t>DotProd</a:t>
              </a:r>
              <a:r>
                <a:rPr lang="en-US" sz="1200" b="1" baseline="-25000" dirty="0" err="1"/>
                <a:t>k</a:t>
              </a:r>
              <a:endParaRPr lang="en-US" sz="1200" b="1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8DA4A43-BBD5-4473-F749-1BDCCD6281F1}"/>
                </a:ext>
              </a:extLst>
            </p:cNvPr>
            <p:cNvSpPr txBox="1"/>
            <p:nvPr/>
          </p:nvSpPr>
          <p:spPr>
            <a:xfrm>
              <a:off x="5048204" y="3436084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Activation</a:t>
              </a:r>
              <a:r>
                <a:rPr lang="en-US" sz="1200" b="1" baseline="-25000" dirty="0"/>
                <a:t>1</a:t>
              </a:r>
              <a:endParaRPr lang="en-US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CE563E1-86D0-8BD3-98A6-A8E3C4654821}"/>
                </a:ext>
              </a:extLst>
            </p:cNvPr>
            <p:cNvSpPr txBox="1"/>
            <p:nvPr/>
          </p:nvSpPr>
          <p:spPr>
            <a:xfrm>
              <a:off x="5008116" y="4521934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Activation</a:t>
              </a:r>
              <a:r>
                <a:rPr lang="en-US" sz="1200" b="1" baseline="-25000" dirty="0"/>
                <a:t>2</a:t>
              </a:r>
              <a:endParaRPr lang="en-US" sz="1200" b="1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EBA0760-1C12-DD27-C0E3-5D06DBD83E65}"/>
                </a:ext>
              </a:extLst>
            </p:cNvPr>
            <p:cNvSpPr txBox="1"/>
            <p:nvPr/>
          </p:nvSpPr>
          <p:spPr>
            <a:xfrm>
              <a:off x="4996988" y="6276169"/>
              <a:ext cx="14213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 err="1"/>
                <a:t>Activation</a:t>
              </a:r>
              <a:r>
                <a:rPr lang="en-US" sz="1200" b="1" baseline="-25000" dirty="0" err="1"/>
                <a:t>k</a:t>
              </a:r>
              <a:endParaRPr lang="en-US" sz="1200" b="1" dirty="0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3DB4523-80F2-DAA4-3699-92AEF254DF2B}"/>
              </a:ext>
            </a:extLst>
          </p:cNvPr>
          <p:cNvSpPr/>
          <p:nvPr/>
        </p:nvSpPr>
        <p:spPr>
          <a:xfrm>
            <a:off x="5439473" y="2286000"/>
            <a:ext cx="5531739" cy="44958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D52D6FD-2895-46FE-818D-1D9064363C3F}"/>
              </a:ext>
            </a:extLst>
          </p:cNvPr>
          <p:cNvSpPr/>
          <p:nvPr/>
        </p:nvSpPr>
        <p:spPr>
          <a:xfrm>
            <a:off x="3275012" y="2172571"/>
            <a:ext cx="2164462" cy="4608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027526-E0F6-A587-CD0C-35EBB57FC41A}"/>
              </a:ext>
            </a:extLst>
          </p:cNvPr>
          <p:cNvSpPr/>
          <p:nvPr/>
        </p:nvSpPr>
        <p:spPr>
          <a:xfrm>
            <a:off x="3421501" y="6539198"/>
            <a:ext cx="2041695" cy="16254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E4D9E05-B2F0-DAF6-9FFC-0DA86B916647}"/>
              </a:ext>
            </a:extLst>
          </p:cNvPr>
          <p:cNvSpPr/>
          <p:nvPr/>
        </p:nvSpPr>
        <p:spPr>
          <a:xfrm>
            <a:off x="1217614" y="2667806"/>
            <a:ext cx="4221860" cy="3871392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llout: Left Arrow 3">
            <a:extLst>
              <a:ext uri="{FF2B5EF4-FFF2-40B4-BE49-F238E27FC236}">
                <a16:creationId xmlns:a16="http://schemas.microsoft.com/office/drawing/2014/main" id="{F121C2AB-719C-4A64-012A-A62C6EB93289}"/>
              </a:ext>
            </a:extLst>
          </p:cNvPr>
          <p:cNvSpPr/>
          <p:nvPr/>
        </p:nvSpPr>
        <p:spPr>
          <a:xfrm>
            <a:off x="5541430" y="4229372"/>
            <a:ext cx="5048782" cy="83418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986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Let’s analyze this part of the architecture from a mathematical point of view.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19FEE9-99A2-C88F-E7BE-8789100BD4F4}"/>
                  </a:ext>
                </a:extLst>
              </p:cNvPr>
              <p:cNvSpPr txBox="1"/>
              <p:nvPr/>
            </p:nvSpPr>
            <p:spPr>
              <a:xfrm>
                <a:off x="1222831" y="4326503"/>
                <a:ext cx="923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𝒊𝒏𝒑𝒖𝒕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19FEE9-99A2-C88F-E7BE-8789100BD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31" y="4326503"/>
                <a:ext cx="923330" cy="276999"/>
              </a:xfrm>
              <a:prstGeom prst="rect">
                <a:avLst/>
              </a:prstGeom>
              <a:blipFill>
                <a:blip r:embed="rId9"/>
                <a:stretch>
                  <a:fillRect l="-8219" r="-2740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06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more detailed view of this architecture looks like this: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50812E8-C715-34E9-4950-1B82B4B7FD40}"/>
              </a:ext>
            </a:extLst>
          </p:cNvPr>
          <p:cNvGrpSpPr/>
          <p:nvPr/>
        </p:nvGrpSpPr>
        <p:grpSpPr>
          <a:xfrm>
            <a:off x="2328975" y="2289256"/>
            <a:ext cx="2397623" cy="1026127"/>
            <a:chOff x="1565427" y="2305124"/>
            <a:chExt cx="2397623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5D3641-C23C-9D80-F1A8-2CAA13B02D23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8E3F7B6-C184-1B1D-5E60-58B49A5A2A59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DF54C1F-D4BB-F157-FB93-D6DC8EDAC506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3DF54C1F-D4BB-F157-FB93-D6DC8EDAC5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3B1A5F-45D8-0648-5B83-AD40EEB55420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87BCF04-BE68-036C-03F0-5EB0EEE79058}"/>
              </a:ext>
            </a:extLst>
          </p:cNvPr>
          <p:cNvGrpSpPr/>
          <p:nvPr/>
        </p:nvGrpSpPr>
        <p:grpSpPr>
          <a:xfrm>
            <a:off x="2328975" y="3384935"/>
            <a:ext cx="2354854" cy="1026127"/>
            <a:chOff x="1565427" y="2305124"/>
            <a:chExt cx="2354854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B02AA51-696A-3098-97EA-30A062BAF4C4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B02AA51-696A-3098-97EA-30A062BAF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05" r="-9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DF4B88E-7CAB-AF5C-936E-451A95B6A689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36CB821-E3EC-0476-7A01-C50CB6F6C1BC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8D5E2D5-65A4-45E3-1E25-4A3C17170C31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8D5E2D5-65A4-45E3-1E25-4A3C17170C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82D686B-CDD2-8FAC-7398-B6F42FBF21E2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2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4705605-CB27-E28E-F9A5-622230B8F20F}"/>
              </a:ext>
            </a:extLst>
          </p:cNvPr>
          <p:cNvGrpSpPr/>
          <p:nvPr/>
        </p:nvGrpSpPr>
        <p:grpSpPr>
          <a:xfrm>
            <a:off x="2328975" y="5282605"/>
            <a:ext cx="2364600" cy="1026127"/>
            <a:chOff x="1565427" y="2305124"/>
            <a:chExt cx="2364600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DE41927-0E44-7254-0DBE-8522146B454B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FDE41927-0E44-7254-0DBE-8522146B4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8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FACBCEB-CCE1-0765-4EEC-67BB35712911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56BF588-FEEE-0C79-5F8A-A4F39AD4847E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645E1D1-E43B-D4B4-1DC0-5FE6C31E8870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645E1D1-E43B-D4B4-1DC0-5FE6C31E88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7FF66B-F578-2466-F381-28FFDDF6A261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 err="1">
                    <a:solidFill>
                      <a:schemeClr val="bg1"/>
                    </a:solidFill>
                  </a:rPr>
                  <a:t>k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65B7B44-4322-9D72-8B5D-A3E805BC9046}"/>
              </a:ext>
            </a:extLst>
          </p:cNvPr>
          <p:cNvCxnSpPr>
            <a:stCxn id="74" idx="2"/>
          </p:cNvCxnSpPr>
          <p:nvPr/>
        </p:nvCxnSpPr>
        <p:spPr>
          <a:xfrm flipH="1">
            <a:off x="2895560" y="4411062"/>
            <a:ext cx="18198" cy="83087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211773F-2B7D-D17C-834A-AA1002E94376}"/>
              </a:ext>
            </a:extLst>
          </p:cNvPr>
          <p:cNvCxnSpPr>
            <a:cxnSpLocks/>
          </p:cNvCxnSpPr>
          <p:nvPr/>
        </p:nvCxnSpPr>
        <p:spPr>
          <a:xfrm flipH="1">
            <a:off x="6093971" y="2259759"/>
            <a:ext cx="9099" cy="429344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81CCCFB-5ABF-5BC7-CA75-28B19B9B78CF}"/>
                  </a:ext>
                </a:extLst>
              </p:cNvPr>
              <p:cNvSpPr txBox="1"/>
              <p:nvPr/>
            </p:nvSpPr>
            <p:spPr>
              <a:xfrm>
                <a:off x="7694208" y="4086544"/>
                <a:ext cx="1535356" cy="1053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𝑖𝑛𝑝𝑢𝑡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81CCCFB-5ABF-5BC7-CA75-28B19B9B7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208" y="4086544"/>
                <a:ext cx="1535356" cy="1053430"/>
              </a:xfrm>
              <a:prstGeom prst="rect">
                <a:avLst/>
              </a:prstGeom>
              <a:blipFill>
                <a:blip r:embed="rId9"/>
                <a:stretch>
                  <a:fillRect l="-820"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Callout: Up Arrow 85">
            <a:extLst>
              <a:ext uri="{FF2B5EF4-FFF2-40B4-BE49-F238E27FC236}">
                <a16:creationId xmlns:a16="http://schemas.microsoft.com/office/drawing/2014/main" id="{2F254746-3070-C12D-34C0-155E559A6F3C}"/>
              </a:ext>
            </a:extLst>
          </p:cNvPr>
          <p:cNvSpPr/>
          <p:nvPr/>
        </p:nvSpPr>
        <p:spPr>
          <a:xfrm>
            <a:off x="6910104" y="5169174"/>
            <a:ext cx="3276601" cy="1307906"/>
          </a:xfrm>
          <a:prstGeom prst="up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looks like a </a:t>
            </a:r>
            <a:r>
              <a:rPr lang="en-US" b="1" dirty="0">
                <a:solidFill>
                  <a:srgbClr val="FFC000"/>
                </a:solidFill>
              </a:rPr>
              <a:t>matrix multiplication</a:t>
            </a:r>
            <a:r>
              <a:rPr lang="en-US" dirty="0"/>
              <a:t> operation !</a:t>
            </a:r>
          </a:p>
        </p:txBody>
      </p:sp>
      <p:sp>
        <p:nvSpPr>
          <p:cNvPr id="87" name="Callout: Left Arrow 86">
            <a:extLst>
              <a:ext uri="{FF2B5EF4-FFF2-40B4-BE49-F238E27FC236}">
                <a16:creationId xmlns:a16="http://schemas.microsoft.com/office/drawing/2014/main" id="{D5AFBB08-906B-448E-9935-41B0F74C3D49}"/>
              </a:ext>
            </a:extLst>
          </p:cNvPr>
          <p:cNvSpPr/>
          <p:nvPr/>
        </p:nvSpPr>
        <p:spPr>
          <a:xfrm>
            <a:off x="6162195" y="2265383"/>
            <a:ext cx="5485717" cy="113542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073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all of these “k” dot products produces individual scalar values, we can also consider that each one of this operations in fact produce a part of a vector.  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A32542C5-64DB-3A48-BCE6-9511DBE6919F}"/>
              </a:ext>
            </a:extLst>
          </p:cNvPr>
          <p:cNvCxnSpPr>
            <a:cxnSpLocks/>
            <a:stCxn id="87" idx="2"/>
            <a:endCxn id="85" idx="0"/>
          </p:cNvCxnSpPr>
          <p:nvPr/>
        </p:nvCxnSpPr>
        <p:spPr>
          <a:xfrm rot="5400000">
            <a:off x="8463027" y="3399662"/>
            <a:ext cx="685741" cy="688022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45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DAB28-3457-7632-7439-A1384024A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C34910-C3E0-BA5E-3317-56A4949AB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more detailed view of this architecture looks like this: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56EB95-4B13-504F-B7B0-26AD92ED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6E7382-11A0-0D97-4EB5-F41A8770BA19}"/>
              </a:ext>
            </a:extLst>
          </p:cNvPr>
          <p:cNvGrpSpPr/>
          <p:nvPr/>
        </p:nvGrpSpPr>
        <p:grpSpPr>
          <a:xfrm>
            <a:off x="2328975" y="2289256"/>
            <a:ext cx="2397623" cy="1026127"/>
            <a:chOff x="1565427" y="2305124"/>
            <a:chExt cx="2397623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0154B6-82D0-E90C-FBDD-D80EC919E9AD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E0154B6-82D0-E90C-FBDD-D80EC919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AA90C6F-1208-52D8-583E-E99A425CAD67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6293AE4-B3EB-28B6-A0C5-77AB808EC62D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A22E30D-0F21-F4AD-C61C-A123FF9A9322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A22E30D-0F21-F4AD-C61C-A123FF9A93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7879" t="-106250" r="-21212" b="-16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29195F1-BD7A-13AA-853F-06A043FF522B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6EFCF96-1272-8187-8769-6AF6FC5C8126}"/>
              </a:ext>
            </a:extLst>
          </p:cNvPr>
          <p:cNvGrpSpPr/>
          <p:nvPr/>
        </p:nvGrpSpPr>
        <p:grpSpPr>
          <a:xfrm>
            <a:off x="2328975" y="3384935"/>
            <a:ext cx="2354854" cy="1026127"/>
            <a:chOff x="1565427" y="2305124"/>
            <a:chExt cx="2354854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335AC9-B688-3D0D-EFBC-16CE63DAF4BB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335AC9-B688-3D0D-EFBC-16CE63DAF4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05" r="-9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219E67C-05B9-0067-4D72-7E649A04DECB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BAF0F75-9B82-51C9-1C9C-0BF7D86F6644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4AAE692B-5DAA-9FD3-8DC0-9531769C048D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4AAE692B-5DAA-9FD3-8DC0-9531769C04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7879" t="-103077" r="-21212" b="-16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87B6AE-F82B-380B-1C73-C0A29EEAD822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2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8ED7E0-F6B9-7C9B-7409-507E155276F5}"/>
              </a:ext>
            </a:extLst>
          </p:cNvPr>
          <p:cNvGrpSpPr/>
          <p:nvPr/>
        </p:nvGrpSpPr>
        <p:grpSpPr>
          <a:xfrm>
            <a:off x="2328975" y="5282605"/>
            <a:ext cx="2364600" cy="1026127"/>
            <a:chOff x="1565427" y="2305124"/>
            <a:chExt cx="2364600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F1EF4E5-994F-55EB-2E71-13BF33CB676F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5F1EF4E5-994F-55EB-2E71-13BF33CB6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8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E82BEA56-EF31-9F31-9B60-A3EAA0B29BA1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35738A4B-4188-9A17-9A90-46A27C9A1BEC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923735C-F7CA-FD3C-F3CE-ED3DB5DBD7AE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D923735C-F7CA-FD3C-F3CE-ED3DB5DBD7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7879" t="-106250" r="-21212" b="-16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4A2C004-7B03-8840-EC54-A929186DF3AA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 err="1">
                    <a:solidFill>
                      <a:schemeClr val="bg1"/>
                    </a:solidFill>
                  </a:rPr>
                  <a:t>k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B75E12-4201-1F9F-726E-9AEE501767B9}"/>
              </a:ext>
            </a:extLst>
          </p:cNvPr>
          <p:cNvCxnSpPr>
            <a:stCxn id="74" idx="2"/>
          </p:cNvCxnSpPr>
          <p:nvPr/>
        </p:nvCxnSpPr>
        <p:spPr>
          <a:xfrm flipH="1">
            <a:off x="2895560" y="4411062"/>
            <a:ext cx="18198" cy="83087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820A460-7C38-96B0-FB17-99E755BC531F}"/>
              </a:ext>
            </a:extLst>
          </p:cNvPr>
          <p:cNvCxnSpPr>
            <a:cxnSpLocks/>
          </p:cNvCxnSpPr>
          <p:nvPr/>
        </p:nvCxnSpPr>
        <p:spPr>
          <a:xfrm flipH="1">
            <a:off x="6093971" y="2259759"/>
            <a:ext cx="9099" cy="429344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F9BD2-0EED-1DD3-47F0-F49DFCFFAFDF}"/>
                  </a:ext>
                </a:extLst>
              </p:cNvPr>
              <p:cNvSpPr txBox="1"/>
              <p:nvPr/>
            </p:nvSpPr>
            <p:spPr>
              <a:xfrm>
                <a:off x="6163066" y="3621469"/>
                <a:ext cx="3500253" cy="105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,1)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,1)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6AF9BD2-0EED-1DD3-47F0-F49DFCFFA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66" y="3621469"/>
                <a:ext cx="3500253" cy="1057854"/>
              </a:xfrm>
              <a:prstGeom prst="rect">
                <a:avLst/>
              </a:prstGeom>
              <a:blipFill>
                <a:blip r:embed="rId9"/>
                <a:stretch>
                  <a:fillRect l="-362"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41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395D1-7D25-5660-D0FF-B284D93C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B361E1-D827-519D-D874-D63BE3BB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more detailed view of this architecture looks like this: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CAAA40-A7D1-4180-3CCE-829FB6458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22F8CE-2C6C-4771-23DF-2F033811A7B0}"/>
              </a:ext>
            </a:extLst>
          </p:cNvPr>
          <p:cNvGrpSpPr/>
          <p:nvPr/>
        </p:nvGrpSpPr>
        <p:grpSpPr>
          <a:xfrm>
            <a:off x="2328975" y="2289256"/>
            <a:ext cx="2397623" cy="1026127"/>
            <a:chOff x="1565427" y="2305124"/>
            <a:chExt cx="2397623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C9EB41-F53B-6806-FD45-E5CDAF6CABFE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0C9EB41-F53B-6806-FD45-E5CDAF6CAB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73838" cy="276999"/>
                </a:xfrm>
                <a:prstGeom prst="rect">
                  <a:avLst/>
                </a:prstGeom>
                <a:blipFill>
                  <a:blip r:embed="rId3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55F6FE2-84AA-103D-0B1E-02E023523D7D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B1ACAB-922D-8772-4A6E-06470BB4E83C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84E4931-AB68-2DE9-F992-1AC63CB9F80C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284E4931-AB68-2DE9-F992-1AC63CB9F8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87879" t="-106250" r="-21212" b="-16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9F32DA-25F2-A70D-19BD-FE0939EE7F15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1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73B9560-B050-9A51-D431-506FBC4359AF}"/>
              </a:ext>
            </a:extLst>
          </p:cNvPr>
          <p:cNvGrpSpPr/>
          <p:nvPr/>
        </p:nvGrpSpPr>
        <p:grpSpPr>
          <a:xfrm>
            <a:off x="2328975" y="3384935"/>
            <a:ext cx="2354854" cy="1026127"/>
            <a:chOff x="1565427" y="2305124"/>
            <a:chExt cx="2354854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382E283-66D3-2A9D-BCD6-F491E565A008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382E283-66D3-2A9D-BCD6-F491E565A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3106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905" r="-952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341961B-7FDF-188C-8046-AD73365C244F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81FF78E-93D9-03D3-0A70-04BE27D4301B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0A351D53-D2EF-3847-DC0D-9F2BD46F0C80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0A351D53-D2EF-3847-DC0D-9F2BD46F0C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87879" t="-103077" r="-21212" b="-164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148A19-D397-6FF9-E0A8-F8FE21E02CAC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>
                    <a:solidFill>
                      <a:schemeClr val="bg1"/>
                    </a:solidFill>
                  </a:rPr>
                  <a:t>2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F78A656-7E6A-7972-7011-B540D4545E7E}"/>
              </a:ext>
            </a:extLst>
          </p:cNvPr>
          <p:cNvGrpSpPr/>
          <p:nvPr/>
        </p:nvGrpSpPr>
        <p:grpSpPr>
          <a:xfrm>
            <a:off x="2328975" y="5282605"/>
            <a:ext cx="2364600" cy="1026127"/>
            <a:chOff x="1565427" y="2305124"/>
            <a:chExt cx="2364600" cy="10261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5E5A0-C779-E0B5-533A-4380410E1C8D}"/>
                    </a:ext>
                  </a:extLst>
                </p:cNvPr>
                <p:cNvSpPr txBox="1"/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𝑖𝑛𝑝𝑢𝑡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86C5E5A0-C779-E0B5-533A-4380410E1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9212" y="2635626"/>
                  <a:ext cx="134081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887" b="-4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18AE58D-4229-0A3E-4D65-7E346B853C1C}"/>
                </a:ext>
              </a:extLst>
            </p:cNvPr>
            <p:cNvGrpSpPr/>
            <p:nvPr/>
          </p:nvGrpSpPr>
          <p:grpSpPr>
            <a:xfrm>
              <a:off x="1565427" y="2305124"/>
              <a:ext cx="1169566" cy="1026127"/>
              <a:chOff x="7856165" y="2605289"/>
              <a:chExt cx="1169566" cy="1026127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9F7164C8-D8D2-135B-A7BA-9E732AA6F7F4}"/>
                  </a:ext>
                </a:extLst>
              </p:cNvPr>
              <p:cNvSpPr/>
              <p:nvPr/>
            </p:nvSpPr>
            <p:spPr>
              <a:xfrm>
                <a:off x="8087238" y="2743646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5636ED1-71F5-C342-AE7D-C165E77CE002}"/>
                      </a:ext>
                    </a:extLst>
                  </p:cNvPr>
                  <p:cNvSpPr txBox="1"/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5636ED1-71F5-C342-AE7D-C165E77CE0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38104" y="2605289"/>
                    <a:ext cx="819402" cy="80804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87879" t="-106250" r="-21212" b="-16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5A8F4AC-818E-6017-3E48-AB1D020E9A4B}"/>
                  </a:ext>
                </a:extLst>
              </p:cNvPr>
              <p:cNvSpPr txBox="1"/>
              <p:nvPr/>
            </p:nvSpPr>
            <p:spPr>
              <a:xfrm>
                <a:off x="7856165" y="3354417"/>
                <a:ext cx="116956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bg1"/>
                    </a:solidFill>
                  </a:rPr>
                  <a:t>DotProd</a:t>
                </a:r>
                <a:r>
                  <a:rPr lang="en-US" sz="1200" b="1" baseline="-25000" dirty="0" err="1">
                    <a:solidFill>
                      <a:schemeClr val="bg1"/>
                    </a:solidFill>
                  </a:rPr>
                  <a:t>k</a:t>
                </a:r>
                <a:endParaRPr 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EE8CC291-B0C3-387A-6B1E-CF50ACA23B62}"/>
              </a:ext>
            </a:extLst>
          </p:cNvPr>
          <p:cNvCxnSpPr>
            <a:stCxn id="74" idx="2"/>
          </p:cNvCxnSpPr>
          <p:nvPr/>
        </p:nvCxnSpPr>
        <p:spPr>
          <a:xfrm flipH="1">
            <a:off x="2895560" y="4411062"/>
            <a:ext cx="18198" cy="83087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62FF0B8-A45C-AD8F-6767-C74ABED933D5}"/>
              </a:ext>
            </a:extLst>
          </p:cNvPr>
          <p:cNvCxnSpPr>
            <a:cxnSpLocks/>
          </p:cNvCxnSpPr>
          <p:nvPr/>
        </p:nvCxnSpPr>
        <p:spPr>
          <a:xfrm flipH="1">
            <a:off x="6093971" y="2259759"/>
            <a:ext cx="9099" cy="4293441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253129-CFBE-6BE4-E3C3-396517E2092A}"/>
                  </a:ext>
                </a:extLst>
              </p:cNvPr>
              <p:cNvSpPr txBox="1"/>
              <p:nvPr/>
            </p:nvSpPr>
            <p:spPr>
              <a:xfrm>
                <a:off x="6163066" y="3621469"/>
                <a:ext cx="3500253" cy="105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,1)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(1,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,1)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6253129-CFBE-6BE4-E3C3-396517E20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066" y="3621469"/>
                <a:ext cx="3500253" cy="1057854"/>
              </a:xfrm>
              <a:prstGeom prst="rect">
                <a:avLst/>
              </a:prstGeom>
              <a:blipFill>
                <a:blip r:embed="rId9"/>
                <a:stretch>
                  <a:fillRect l="-362"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llout: Up Arrow 3">
            <a:extLst>
              <a:ext uri="{FF2B5EF4-FFF2-40B4-BE49-F238E27FC236}">
                <a16:creationId xmlns:a16="http://schemas.microsoft.com/office/drawing/2014/main" id="{4CB24DA9-7430-CF12-A8DE-7DD61C6C013F}"/>
              </a:ext>
            </a:extLst>
          </p:cNvPr>
          <p:cNvSpPr/>
          <p:nvPr/>
        </p:nvSpPr>
        <p:spPr>
          <a:xfrm>
            <a:off x="3476921" y="5864164"/>
            <a:ext cx="8243884" cy="808042"/>
          </a:xfrm>
          <a:prstGeom prst="up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 </a:t>
            </a:r>
            <a:r>
              <a:rPr lang="en-US" b="1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b="1" baseline="-25000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(k,1)</a:t>
            </a:r>
            <a:r>
              <a:rPr lang="en-US" b="1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…W</a:t>
            </a:r>
            <a:r>
              <a:rPr lang="en-US" b="1" baseline="-25000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baseline="-25000" dirty="0" err="1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k,n</a:t>
            </a:r>
            <a:r>
              <a:rPr lang="en-US" b="1" baseline="-25000" dirty="0">
                <a:solidFill>
                  <a:srgbClr val="FFC000"/>
                </a:solidFill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are the weights associates with </a:t>
            </a:r>
            <a:r>
              <a:rPr 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NeuronUnit</a:t>
            </a:r>
            <a:r>
              <a:rPr lang="en-US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07FB5-32BF-6323-1AD7-365852C54333}"/>
              </a:ext>
            </a:extLst>
          </p:cNvPr>
          <p:cNvGrpSpPr/>
          <p:nvPr/>
        </p:nvGrpSpPr>
        <p:grpSpPr>
          <a:xfrm>
            <a:off x="4265612" y="4222375"/>
            <a:ext cx="5397708" cy="1797425"/>
            <a:chOff x="4265612" y="4222375"/>
            <a:chExt cx="5397708" cy="179742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23E0FE-99F2-A60F-997F-8A71EAD46C1E}"/>
                </a:ext>
              </a:extLst>
            </p:cNvPr>
            <p:cNvSpPr/>
            <p:nvPr/>
          </p:nvSpPr>
          <p:spPr>
            <a:xfrm>
              <a:off x="4265612" y="5562599"/>
              <a:ext cx="532077" cy="457201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C32158-43FC-40EA-8935-EB1C068448ED}"/>
                </a:ext>
              </a:extLst>
            </p:cNvPr>
            <p:cNvSpPr/>
            <p:nvPr/>
          </p:nvSpPr>
          <p:spPr>
            <a:xfrm>
              <a:off x="7582528" y="4222375"/>
              <a:ext cx="2080792" cy="457201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Connector: Elbow 7">
            <a:extLst>
              <a:ext uri="{FF2B5EF4-FFF2-40B4-BE49-F238E27FC236}">
                <a16:creationId xmlns:a16="http://schemas.microsoft.com/office/drawing/2014/main" id="{CA6BFD77-7A8A-123F-0BA9-FD9CF9DC0DDF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4797689" y="4679576"/>
            <a:ext cx="3825235" cy="1111624"/>
          </a:xfrm>
          <a:prstGeom prst="bentConnector2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014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in fact, we can see a part of the original architecture presented as follows: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DA5E858-5C4B-2767-4C5A-E76B684F491A}"/>
              </a:ext>
            </a:extLst>
          </p:cNvPr>
          <p:cNvGrpSpPr/>
          <p:nvPr/>
        </p:nvGrpSpPr>
        <p:grpSpPr>
          <a:xfrm>
            <a:off x="2817812" y="2971800"/>
            <a:ext cx="5638800" cy="3426678"/>
            <a:chOff x="4341812" y="2653317"/>
            <a:chExt cx="6668268" cy="4052283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70A1C274-302A-3FD0-973A-FC99AEF63339}"/>
                </a:ext>
              </a:extLst>
            </p:cNvPr>
            <p:cNvSpPr/>
            <p:nvPr/>
          </p:nvSpPr>
          <p:spPr>
            <a:xfrm>
              <a:off x="4341812" y="2819401"/>
              <a:ext cx="6668268" cy="3886199"/>
            </a:xfrm>
            <a:prstGeom prst="roundRect">
              <a:avLst>
                <a:gd name="adj" fmla="val 140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34A025-DAA1-E019-7DBF-A5811FA9E6E9}"/>
                </a:ext>
              </a:extLst>
            </p:cNvPr>
            <p:cNvSpPr/>
            <p:nvPr/>
          </p:nvSpPr>
          <p:spPr>
            <a:xfrm>
              <a:off x="4435908" y="2653317"/>
              <a:ext cx="2469277" cy="25876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Fully connected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887A84-70C4-8672-08C2-DACF5A1B02FB}"/>
                  </a:ext>
                </a:extLst>
              </p:cNvPr>
              <p:cNvSpPr txBox="1"/>
              <p:nvPr/>
            </p:nvSpPr>
            <p:spPr>
              <a:xfrm>
                <a:off x="1485820" y="4317415"/>
                <a:ext cx="907171" cy="940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887A84-70C4-8672-08C2-DACF5A1B0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0" y="4317415"/>
                <a:ext cx="907171" cy="940386"/>
              </a:xfrm>
              <a:prstGeom prst="rect">
                <a:avLst/>
              </a:prstGeom>
              <a:blipFill>
                <a:blip r:embed="rId2"/>
                <a:stretch>
                  <a:fillRect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7" name="Table 146">
            <a:extLst>
              <a:ext uri="{FF2B5EF4-FFF2-40B4-BE49-F238E27FC236}">
                <a16:creationId xmlns:a16="http://schemas.microsoft.com/office/drawing/2014/main" id="{18BD6E2C-A5F7-D34D-79BF-72143E8AB39B}"/>
              </a:ext>
            </a:extLst>
          </p:cNvPr>
          <p:cNvGraphicFramePr>
            <a:graphicFrameLocks noGrp="1"/>
          </p:cNvGraphicFramePr>
          <p:nvPr/>
        </p:nvGraphicFramePr>
        <p:xfrm>
          <a:off x="3006036" y="3318717"/>
          <a:ext cx="2478775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755">
                  <a:extLst>
                    <a:ext uri="{9D8B030D-6E8A-4147-A177-3AD203B41FA5}">
                      <a16:colId xmlns:a16="http://schemas.microsoft.com/office/drawing/2014/main" val="2461208935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3995971565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2822411257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1672555938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348449006"/>
                    </a:ext>
                  </a:extLst>
                </a:gridCol>
              </a:tblGrid>
              <a:tr h="290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624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308587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75868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741110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940045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17177"/>
                  </a:ext>
                </a:extLst>
              </a:tr>
              <a:tr h="29001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939326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2264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5BBF6FF-C589-2C25-370B-C801DF7C2ED0}"/>
                  </a:ext>
                </a:extLst>
              </p:cNvPr>
              <p:cNvSpPr txBox="1"/>
              <p:nvPr/>
            </p:nvSpPr>
            <p:spPr>
              <a:xfrm>
                <a:off x="6063214" y="4395916"/>
                <a:ext cx="844847" cy="827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𝒓𝒆𝒔𝒖𝒍𝒕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𝒓𝒆𝒔𝒖𝒍𝒕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𝒓𝒆𝒔𝒖𝒍𝒕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5BBF6FF-C589-2C25-370B-C801DF7C2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14" y="4395916"/>
                <a:ext cx="844847" cy="827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5A7BD95D-F346-E0F0-0B35-8F91A7E44825}"/>
              </a:ext>
            </a:extLst>
          </p:cNvPr>
          <p:cNvSpPr/>
          <p:nvPr/>
        </p:nvSpPr>
        <p:spPr>
          <a:xfrm>
            <a:off x="5583753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8163335-17B7-8F7A-A193-C8843399F128}"/>
              </a:ext>
            </a:extLst>
          </p:cNvPr>
          <p:cNvGrpSpPr/>
          <p:nvPr/>
        </p:nvGrpSpPr>
        <p:grpSpPr>
          <a:xfrm>
            <a:off x="2371036" y="4693043"/>
            <a:ext cx="602013" cy="228600"/>
            <a:chOff x="2371036" y="4693043"/>
            <a:chExt cx="602013" cy="228600"/>
          </a:xfrm>
        </p:grpSpPr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2BEE521A-7296-8C94-A9BC-1CE89E348F40}"/>
                </a:ext>
              </a:extLst>
            </p:cNvPr>
            <p:cNvSpPr/>
            <p:nvPr/>
          </p:nvSpPr>
          <p:spPr>
            <a:xfrm>
              <a:off x="2371036" y="4719518"/>
              <a:ext cx="602013" cy="19475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600307B-C8D7-91F1-24FB-994E762E2639}"/>
                    </a:ext>
                  </a:extLst>
                </p:cNvPr>
                <p:cNvSpPr/>
                <p:nvPr/>
              </p:nvSpPr>
              <p:spPr>
                <a:xfrm>
                  <a:off x="2495100" y="4693043"/>
                  <a:ext cx="228600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⋅</m:t>
                        </m:r>
                      </m:oMath>
                    </m:oMathPara>
                  </a14:m>
                  <a:endParaRPr lang="en-US" b="1" dirty="0">
                    <a:solidFill>
                      <a:schemeClr val="tx2"/>
                    </a:solidFill>
                    <a:latin typeface="Berlin Sans FB Demi" panose="020E0802020502020306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4600307B-C8D7-91F1-24FB-994E762E26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100" y="4693043"/>
                  <a:ext cx="228600" cy="228600"/>
                </a:xfrm>
                <a:prstGeom prst="rect">
                  <a:avLst/>
                </a:prstGeom>
                <a:blipFill>
                  <a:blip r:embed="rId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308109DB-4B85-D973-4A07-6E5D7D5EF576}"/>
              </a:ext>
            </a:extLst>
          </p:cNvPr>
          <p:cNvSpPr/>
          <p:nvPr/>
        </p:nvSpPr>
        <p:spPr>
          <a:xfrm>
            <a:off x="6985421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8A5406F7-5BF2-5835-DF82-3283E93B4B87}"/>
              </a:ext>
            </a:extLst>
          </p:cNvPr>
          <p:cNvSpPr/>
          <p:nvPr/>
        </p:nvSpPr>
        <p:spPr>
          <a:xfrm>
            <a:off x="8280907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F3145B8-99E0-A636-B0B4-CFBB41F21229}"/>
                  </a:ext>
                </a:extLst>
              </p:cNvPr>
              <p:cNvSpPr txBox="1"/>
              <p:nvPr/>
            </p:nvSpPr>
            <p:spPr>
              <a:xfrm>
                <a:off x="8685212" y="4265333"/>
                <a:ext cx="1137042" cy="1032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𝒐𝒖𝒕𝒑𝒖𝒕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F3145B8-99E0-A636-B0B4-CFBB41F2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212" y="4265333"/>
                <a:ext cx="1137042" cy="1032847"/>
              </a:xfrm>
              <a:prstGeom prst="rect">
                <a:avLst/>
              </a:prstGeom>
              <a:blipFill>
                <a:blip r:embed="rId5"/>
                <a:stretch>
                  <a:fillRect t="-2439" b="-85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86436FE-2133-16E2-40FE-A23A3446BF6F}"/>
              </a:ext>
            </a:extLst>
          </p:cNvPr>
          <p:cNvGrpSpPr/>
          <p:nvPr/>
        </p:nvGrpSpPr>
        <p:grpSpPr>
          <a:xfrm>
            <a:off x="7182103" y="4466442"/>
            <a:ext cx="1295400" cy="986033"/>
            <a:chOff x="7182103" y="4466442"/>
            <a:chExt cx="1295400" cy="986033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A6984A-2EFF-6A87-C000-BEA887CF3126}"/>
                </a:ext>
              </a:extLst>
            </p:cNvPr>
            <p:cNvGrpSpPr/>
            <p:nvPr/>
          </p:nvGrpSpPr>
          <p:grpSpPr>
            <a:xfrm>
              <a:off x="7488859" y="4466442"/>
              <a:ext cx="695814" cy="681802"/>
              <a:chOff x="7488859" y="4466442"/>
              <a:chExt cx="695814" cy="68180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555C07D-74CF-7655-D5C9-B0FB6FEAE5AE}"/>
                  </a:ext>
                </a:extLst>
              </p:cNvPr>
              <p:cNvSpPr/>
              <p:nvPr/>
            </p:nvSpPr>
            <p:spPr>
              <a:xfrm>
                <a:off x="7498873" y="4493791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pic>
            <p:nvPicPr>
              <p:cNvPr id="156" name="Graphic 155" descr="Normal Distribution with solid fill">
                <a:extLst>
                  <a:ext uri="{FF2B5EF4-FFF2-40B4-BE49-F238E27FC236}">
                    <a16:creationId xmlns:a16="http://schemas.microsoft.com/office/drawing/2014/main" id="{65B9DAF5-CA59-0E4D-351F-29751864B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488859" y="4466442"/>
                <a:ext cx="681802" cy="681802"/>
              </a:xfrm>
              <a:prstGeom prst="rect">
                <a:avLst/>
              </a:prstGeom>
            </p:spPr>
          </p:pic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4027C6F-C435-94E9-55FB-B7B7C862852A}"/>
                </a:ext>
              </a:extLst>
            </p:cNvPr>
            <p:cNvSpPr txBox="1"/>
            <p:nvPr/>
          </p:nvSpPr>
          <p:spPr>
            <a:xfrm>
              <a:off x="7182103" y="5071475"/>
              <a:ext cx="1295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71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48" grpId="0"/>
      <p:bldP spid="149" grpId="0" animBg="1"/>
      <p:bldP spid="154" grpId="0" animBg="1"/>
      <p:bldP spid="158" grpId="0" animBg="1"/>
      <p:bldP spid="1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So, in fact, we can see a part of the original architecture presented as follows: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8DA5E858-5C4B-2767-4C5A-E76B684F491A}"/>
              </a:ext>
            </a:extLst>
          </p:cNvPr>
          <p:cNvGrpSpPr/>
          <p:nvPr/>
        </p:nvGrpSpPr>
        <p:grpSpPr>
          <a:xfrm>
            <a:off x="2817812" y="2971800"/>
            <a:ext cx="5638800" cy="3426678"/>
            <a:chOff x="4341812" y="2653317"/>
            <a:chExt cx="6668268" cy="4052283"/>
          </a:xfrm>
        </p:grpSpPr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70A1C274-302A-3FD0-973A-FC99AEF63339}"/>
                </a:ext>
              </a:extLst>
            </p:cNvPr>
            <p:cNvSpPr/>
            <p:nvPr/>
          </p:nvSpPr>
          <p:spPr>
            <a:xfrm>
              <a:off x="4341812" y="2819401"/>
              <a:ext cx="6668268" cy="3886199"/>
            </a:xfrm>
            <a:prstGeom prst="roundRect">
              <a:avLst>
                <a:gd name="adj" fmla="val 1407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7D34A025-DAA1-E019-7DBF-A5811FA9E6E9}"/>
                </a:ext>
              </a:extLst>
            </p:cNvPr>
            <p:cNvSpPr/>
            <p:nvPr/>
          </p:nvSpPr>
          <p:spPr>
            <a:xfrm>
              <a:off x="4435908" y="2653317"/>
              <a:ext cx="2469277" cy="25876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Fully connected layer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887A84-70C4-8672-08C2-DACF5A1B02FB}"/>
                  </a:ext>
                </a:extLst>
              </p:cNvPr>
              <p:cNvSpPr txBox="1"/>
              <p:nvPr/>
            </p:nvSpPr>
            <p:spPr>
              <a:xfrm>
                <a:off x="1485820" y="4317415"/>
                <a:ext cx="907171" cy="9403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smtClean="0"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6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6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smtClean="0"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EF887A84-70C4-8672-08C2-DACF5A1B0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820" y="4317415"/>
                <a:ext cx="907171" cy="940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7" name="Table 146">
            <a:extLst>
              <a:ext uri="{FF2B5EF4-FFF2-40B4-BE49-F238E27FC236}">
                <a16:creationId xmlns:a16="http://schemas.microsoft.com/office/drawing/2014/main" id="{18BD6E2C-A5F7-D34D-79BF-72143E8AB39B}"/>
              </a:ext>
            </a:extLst>
          </p:cNvPr>
          <p:cNvGraphicFramePr>
            <a:graphicFrameLocks noGrp="1"/>
          </p:cNvGraphicFramePr>
          <p:nvPr/>
        </p:nvGraphicFramePr>
        <p:xfrm>
          <a:off x="3006036" y="3318717"/>
          <a:ext cx="2478775" cy="292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5755">
                  <a:extLst>
                    <a:ext uri="{9D8B030D-6E8A-4147-A177-3AD203B41FA5}">
                      <a16:colId xmlns:a16="http://schemas.microsoft.com/office/drawing/2014/main" val="2461208935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3995971565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2822411257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1672555938"/>
                    </a:ext>
                  </a:extLst>
                </a:gridCol>
                <a:gridCol w="495755">
                  <a:extLst>
                    <a:ext uri="{9D8B030D-6E8A-4147-A177-3AD203B41FA5}">
                      <a16:colId xmlns:a16="http://schemas.microsoft.com/office/drawing/2014/main" val="348449006"/>
                    </a:ext>
                  </a:extLst>
                </a:gridCol>
              </a:tblGrid>
              <a:tr h="29001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624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308587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75868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741110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940045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17177"/>
                  </a:ext>
                </a:extLst>
              </a:tr>
              <a:tr h="29001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939326"/>
                  </a:ext>
                </a:extLst>
              </a:tr>
              <a:tr h="29001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k,1</a:t>
                      </a:r>
                      <a:endParaRPr lang="en-US" sz="12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k,2</a:t>
                      </a:r>
                      <a:endParaRPr lang="en-US" sz="12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12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k,n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2264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5BBF6FF-C589-2C25-370B-C801DF7C2ED0}"/>
                  </a:ext>
                </a:extLst>
              </p:cNvPr>
              <p:cNvSpPr txBox="1"/>
              <p:nvPr/>
            </p:nvSpPr>
            <p:spPr>
              <a:xfrm>
                <a:off x="6063214" y="4395916"/>
                <a:ext cx="844847" cy="827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𝒓𝒆𝒔𝒖𝒍𝒕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𝒓𝒆𝒔𝒖𝒍𝒕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𝒓𝒆𝒔𝒖𝒍𝒕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05BBF6FF-C589-2C25-370B-C801DF7C2E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214" y="4395916"/>
                <a:ext cx="844847" cy="8277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Arrow: Right 148">
            <a:extLst>
              <a:ext uri="{FF2B5EF4-FFF2-40B4-BE49-F238E27FC236}">
                <a16:creationId xmlns:a16="http://schemas.microsoft.com/office/drawing/2014/main" id="{5A7BD95D-F346-E0F0-0B35-8F91A7E44825}"/>
              </a:ext>
            </a:extLst>
          </p:cNvPr>
          <p:cNvSpPr/>
          <p:nvPr/>
        </p:nvSpPr>
        <p:spPr>
          <a:xfrm>
            <a:off x="5583753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8163335-17B7-8F7A-A193-C8843399F128}"/>
              </a:ext>
            </a:extLst>
          </p:cNvPr>
          <p:cNvGrpSpPr/>
          <p:nvPr/>
        </p:nvGrpSpPr>
        <p:grpSpPr>
          <a:xfrm>
            <a:off x="2371036" y="4693043"/>
            <a:ext cx="602013" cy="228600"/>
            <a:chOff x="2371036" y="4693043"/>
            <a:chExt cx="602013" cy="228600"/>
          </a:xfrm>
        </p:grpSpPr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2BEE521A-7296-8C94-A9BC-1CE89E348F40}"/>
                </a:ext>
              </a:extLst>
            </p:cNvPr>
            <p:cNvSpPr/>
            <p:nvPr/>
          </p:nvSpPr>
          <p:spPr>
            <a:xfrm>
              <a:off x="2371036" y="4719518"/>
              <a:ext cx="602013" cy="19475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600307B-C8D7-91F1-24FB-994E762E2639}"/>
                </a:ext>
              </a:extLst>
            </p:cNvPr>
            <p:cNvSpPr/>
            <p:nvPr/>
          </p:nvSpPr>
          <p:spPr>
            <a:xfrm>
              <a:off x="2495100" y="4693043"/>
              <a:ext cx="228600" cy="2286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Berlin Sans FB Demi" panose="020E0802020502020306" pitchFamily="34" charset="0"/>
                  <a:cs typeface="Arial" panose="020B0604020202020204" pitchFamily="34" charset="0"/>
                </a:rPr>
                <a:t>X</a:t>
              </a:r>
            </a:p>
          </p:txBody>
        </p:sp>
      </p:grpSp>
      <p:sp>
        <p:nvSpPr>
          <p:cNvPr id="154" name="Arrow: Right 153">
            <a:extLst>
              <a:ext uri="{FF2B5EF4-FFF2-40B4-BE49-F238E27FC236}">
                <a16:creationId xmlns:a16="http://schemas.microsoft.com/office/drawing/2014/main" id="{308109DB-4B85-D973-4A07-6E5D7D5EF576}"/>
              </a:ext>
            </a:extLst>
          </p:cNvPr>
          <p:cNvSpPr/>
          <p:nvPr/>
        </p:nvSpPr>
        <p:spPr>
          <a:xfrm>
            <a:off x="6985421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Arrow: Right 157">
            <a:extLst>
              <a:ext uri="{FF2B5EF4-FFF2-40B4-BE49-F238E27FC236}">
                <a16:creationId xmlns:a16="http://schemas.microsoft.com/office/drawing/2014/main" id="{8A5406F7-5BF2-5835-DF82-3283E93B4B87}"/>
              </a:ext>
            </a:extLst>
          </p:cNvPr>
          <p:cNvSpPr/>
          <p:nvPr/>
        </p:nvSpPr>
        <p:spPr>
          <a:xfrm>
            <a:off x="8280907" y="4719518"/>
            <a:ext cx="393192" cy="19475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F3145B8-99E0-A636-B0B4-CFBB41F21229}"/>
                  </a:ext>
                </a:extLst>
              </p:cNvPr>
              <p:cNvSpPr txBox="1"/>
              <p:nvPr/>
            </p:nvSpPr>
            <p:spPr>
              <a:xfrm>
                <a:off x="8685212" y="4265333"/>
                <a:ext cx="1188339" cy="1032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𝒐𝒖𝒕𝒑𝒖𝒕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F3145B8-99E0-A636-B0B4-CFBB41F21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5212" y="4265333"/>
                <a:ext cx="1188339" cy="1032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1" name="Group 160">
            <a:extLst>
              <a:ext uri="{FF2B5EF4-FFF2-40B4-BE49-F238E27FC236}">
                <a16:creationId xmlns:a16="http://schemas.microsoft.com/office/drawing/2014/main" id="{086436FE-2133-16E2-40FE-A23A3446BF6F}"/>
              </a:ext>
            </a:extLst>
          </p:cNvPr>
          <p:cNvGrpSpPr/>
          <p:nvPr/>
        </p:nvGrpSpPr>
        <p:grpSpPr>
          <a:xfrm>
            <a:off x="7182103" y="4466442"/>
            <a:ext cx="1295400" cy="986033"/>
            <a:chOff x="7182103" y="4466442"/>
            <a:chExt cx="1295400" cy="986033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BA6984A-2EFF-6A87-C000-BEA887CF3126}"/>
                </a:ext>
              </a:extLst>
            </p:cNvPr>
            <p:cNvGrpSpPr/>
            <p:nvPr/>
          </p:nvGrpSpPr>
          <p:grpSpPr>
            <a:xfrm>
              <a:off x="7488859" y="4466442"/>
              <a:ext cx="695814" cy="681802"/>
              <a:chOff x="7488859" y="4466442"/>
              <a:chExt cx="695814" cy="681802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555C07D-74CF-7655-D5C9-B0FB6FEAE5AE}"/>
                  </a:ext>
                </a:extLst>
              </p:cNvPr>
              <p:cNvSpPr/>
              <p:nvPr/>
            </p:nvSpPr>
            <p:spPr>
              <a:xfrm>
                <a:off x="7498873" y="4493791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pic>
            <p:nvPicPr>
              <p:cNvPr id="156" name="Graphic 155" descr="Normal Distribution with solid fill">
                <a:extLst>
                  <a:ext uri="{FF2B5EF4-FFF2-40B4-BE49-F238E27FC236}">
                    <a16:creationId xmlns:a16="http://schemas.microsoft.com/office/drawing/2014/main" id="{65B9DAF5-CA59-0E4D-351F-29751864B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488859" y="4466442"/>
                <a:ext cx="681802" cy="681802"/>
              </a:xfrm>
              <a:prstGeom prst="rect">
                <a:avLst/>
              </a:prstGeom>
            </p:spPr>
          </p:pic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54027C6F-C435-94E9-55FB-B7B7C862852A}"/>
                </a:ext>
              </a:extLst>
            </p:cNvPr>
            <p:cNvSpPr txBox="1"/>
            <p:nvPr/>
          </p:nvSpPr>
          <p:spPr>
            <a:xfrm>
              <a:off x="7182103" y="5071475"/>
              <a:ext cx="12954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998766-CFED-371E-86FE-D85D50904354}"/>
              </a:ext>
            </a:extLst>
          </p:cNvPr>
          <p:cNvSpPr/>
          <p:nvPr/>
        </p:nvSpPr>
        <p:spPr>
          <a:xfrm>
            <a:off x="7237413" y="4368189"/>
            <a:ext cx="1143000" cy="1084286"/>
          </a:xfrm>
          <a:prstGeom prst="rect">
            <a:avLst/>
          </a:prstGeom>
          <a:noFill/>
          <a:ln w="571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AA18A-1E74-058C-8941-CED69F4A1E58}"/>
              </a:ext>
            </a:extLst>
          </p:cNvPr>
          <p:cNvSpPr/>
          <p:nvPr/>
        </p:nvSpPr>
        <p:spPr>
          <a:xfrm>
            <a:off x="1370012" y="2647056"/>
            <a:ext cx="5757155" cy="38413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9FEF45-0BEF-F2A6-4E55-33ADEACF4A2B}"/>
              </a:ext>
            </a:extLst>
          </p:cNvPr>
          <p:cNvSpPr/>
          <p:nvPr/>
        </p:nvSpPr>
        <p:spPr>
          <a:xfrm>
            <a:off x="8587749" y="2567462"/>
            <a:ext cx="1950068" cy="3841374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Down Arrow 2">
            <a:extLst>
              <a:ext uri="{FF2B5EF4-FFF2-40B4-BE49-F238E27FC236}">
                <a16:creationId xmlns:a16="http://schemas.microsoft.com/office/drawing/2014/main" id="{987C0EE8-7A8C-0093-7CCE-5849A71BAF4F}"/>
              </a:ext>
            </a:extLst>
          </p:cNvPr>
          <p:cNvSpPr/>
          <p:nvPr/>
        </p:nvSpPr>
        <p:spPr>
          <a:xfrm>
            <a:off x="5936773" y="2647056"/>
            <a:ext cx="4047208" cy="1678639"/>
          </a:xfrm>
          <a:prstGeom prst="down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it </a:t>
            </a:r>
            <a:r>
              <a:rPr lang="en-US" b="1" dirty="0"/>
              <a:t>OK</a:t>
            </a:r>
            <a:r>
              <a:rPr lang="en-US" dirty="0"/>
              <a:t> to apply the activation function over a vector and not a scalar as it was initially designed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F4C1F6-36F8-AAE6-39C4-91CB61EA5A60}"/>
              </a:ext>
            </a:extLst>
          </p:cNvPr>
          <p:cNvSpPr/>
          <p:nvPr/>
        </p:nvSpPr>
        <p:spPr>
          <a:xfrm>
            <a:off x="7085012" y="5559173"/>
            <a:ext cx="1600200" cy="989206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D5605-660C-3EAB-5008-8DB17AE0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1600201"/>
            <a:ext cx="8915399" cy="2654064"/>
          </a:xfrm>
        </p:spPr>
        <p:txBody>
          <a:bodyPr/>
          <a:lstStyle/>
          <a:p>
            <a:r>
              <a:rPr lang="en-US" dirty="0"/>
              <a:t>Neuron unit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76C2B-6843-AFE9-31A7-08884EE5B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0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199"/>
                <a:ext cx="10087599" cy="172125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The activation function was defined as follows: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𝑎𝑐𝑡𝑖𝑣𝑎𝑡𝑖𝑜𝑛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𝑠𝑐𝑎𝑙𝑎𝑟𝑠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199"/>
                <a:ext cx="10087599" cy="1721254"/>
              </a:xfrm>
              <a:blipFill>
                <a:blip r:embed="rId2"/>
                <a:stretch>
                  <a:fillRect l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C2F68B-DF8D-FAA0-8ECA-19710373FFBC}"/>
              </a:ext>
            </a:extLst>
          </p:cNvPr>
          <p:cNvGrpSpPr/>
          <p:nvPr/>
        </p:nvGrpSpPr>
        <p:grpSpPr>
          <a:xfrm>
            <a:off x="1827212" y="2667000"/>
            <a:ext cx="1447800" cy="986033"/>
            <a:chOff x="7182103" y="4466442"/>
            <a:chExt cx="1447800" cy="98603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64FB54-ECB2-CBB6-09C1-CC665D6AB324}"/>
                </a:ext>
              </a:extLst>
            </p:cNvPr>
            <p:cNvGrpSpPr/>
            <p:nvPr/>
          </p:nvGrpSpPr>
          <p:grpSpPr>
            <a:xfrm>
              <a:off x="7488859" y="4466442"/>
              <a:ext cx="695814" cy="681802"/>
              <a:chOff x="7488859" y="4466442"/>
              <a:chExt cx="695814" cy="68180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81F1A20-8206-E7C9-6C2F-5C87AE97C8C6}"/>
                  </a:ext>
                </a:extLst>
              </p:cNvPr>
              <p:cNvSpPr/>
              <p:nvPr/>
            </p:nvSpPr>
            <p:spPr>
              <a:xfrm>
                <a:off x="7498873" y="4493791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pic>
            <p:nvPicPr>
              <p:cNvPr id="13" name="Graphic 12" descr="Normal Distribution with solid fill">
                <a:extLst>
                  <a:ext uri="{FF2B5EF4-FFF2-40B4-BE49-F238E27FC236}">
                    <a16:creationId xmlns:a16="http://schemas.microsoft.com/office/drawing/2014/main" id="{C5323833-14BC-EEAE-22E7-DC430E7F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8859" y="4466442"/>
                <a:ext cx="681802" cy="681802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B0CA8-896B-F843-8BD7-1D481F36BBCB}"/>
                </a:ext>
              </a:extLst>
            </p:cNvPr>
            <p:cNvSpPr txBox="1"/>
            <p:nvPr/>
          </p:nvSpPr>
          <p:spPr>
            <a:xfrm>
              <a:off x="7182103" y="5071475"/>
              <a:ext cx="1447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Activation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BDAF98-56D4-81C3-1E12-97343645ABA1}"/>
                  </a:ext>
                </a:extLst>
              </p:cNvPr>
              <p:cNvSpPr txBox="1"/>
              <p:nvPr/>
            </p:nvSpPr>
            <p:spPr>
              <a:xfrm>
                <a:off x="4317227" y="4454639"/>
                <a:ext cx="3173369" cy="10775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𝑎𝑐𝑡𝑖𝑣𝑎𝑡𝑖𝑜𝑛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BDAF98-56D4-81C3-1E12-97343645A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227" y="4454639"/>
                <a:ext cx="3173369" cy="1077539"/>
              </a:xfrm>
              <a:prstGeom prst="rect">
                <a:avLst/>
              </a:prstGeom>
              <a:blipFill>
                <a:blip r:embed="rId5"/>
                <a:stretch>
                  <a:fillRect t="-2326" b="-8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Down 14">
            <a:extLst>
              <a:ext uri="{FF2B5EF4-FFF2-40B4-BE49-F238E27FC236}">
                <a16:creationId xmlns:a16="http://schemas.microsoft.com/office/drawing/2014/main" id="{EAB91144-D6BB-6A30-3D32-3DB2F9AE1012}"/>
              </a:ext>
            </a:extLst>
          </p:cNvPr>
          <p:cNvSpPr/>
          <p:nvPr/>
        </p:nvSpPr>
        <p:spPr>
          <a:xfrm>
            <a:off x="5789612" y="3462533"/>
            <a:ext cx="228600" cy="72846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D5A293E8-DDAA-6A69-A5B5-03CCD49735B5}"/>
              </a:ext>
            </a:extLst>
          </p:cNvPr>
          <p:cNvSpPr/>
          <p:nvPr/>
        </p:nvSpPr>
        <p:spPr>
          <a:xfrm>
            <a:off x="6094412" y="3477345"/>
            <a:ext cx="4038600" cy="533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327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 can convert it to serve the same purpose as follows: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0A72D4F-975B-416B-4532-B824B1443DD6}"/>
              </a:ext>
            </a:extLst>
          </p:cNvPr>
          <p:cNvSpPr txBox="1">
            <a:spLocks/>
          </p:cNvSpPr>
          <p:nvPr/>
        </p:nvSpPr>
        <p:spPr>
          <a:xfrm>
            <a:off x="1645610" y="5956409"/>
            <a:ext cx="10087599" cy="749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46888" indent="-2468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Font typeface="Euphemia" pitchFamily="34" charset="0"/>
              <a:buChar char="›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26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784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1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992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7568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4144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20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–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72968" indent="-2468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Euphemia" pitchFamily="34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Euphemia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advantage when using this type of form is that you can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the activation function to the entire vector and not just for individual scalars.</a:t>
            </a:r>
          </a:p>
        </p:txBody>
      </p:sp>
    </p:spTree>
    <p:extLst>
      <p:ext uri="{BB962C8B-B14F-4D97-AF65-F5344CB8AC3E}">
        <p14:creationId xmlns:p14="http://schemas.microsoft.com/office/powerpoint/2010/main" val="342865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9028389-0442-6826-E3BC-637AA401C2B6}"/>
              </a:ext>
            </a:extLst>
          </p:cNvPr>
          <p:cNvGrpSpPr/>
          <p:nvPr/>
        </p:nvGrpSpPr>
        <p:grpSpPr>
          <a:xfrm>
            <a:off x="1626502" y="3197521"/>
            <a:ext cx="5164040" cy="2141830"/>
            <a:chOff x="-1035246" y="2778346"/>
            <a:chExt cx="8261862" cy="3426678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1A53C696-8A1A-9114-D0D1-912E7A8C09BA}"/>
                </a:ext>
              </a:extLst>
            </p:cNvPr>
            <p:cNvGrpSpPr/>
            <p:nvPr/>
          </p:nvGrpSpPr>
          <p:grpSpPr>
            <a:xfrm>
              <a:off x="296746" y="2778346"/>
              <a:ext cx="5638800" cy="3426678"/>
              <a:chOff x="4341812" y="2653317"/>
              <a:chExt cx="6668268" cy="4052283"/>
            </a:xfrm>
          </p:grpSpPr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673CDB2B-8342-E3A6-FEF7-EC66F6E7ADEB}"/>
                  </a:ext>
                </a:extLst>
              </p:cNvPr>
              <p:cNvSpPr/>
              <p:nvPr/>
            </p:nvSpPr>
            <p:spPr>
              <a:xfrm>
                <a:off x="4341812" y="2819401"/>
                <a:ext cx="6668268" cy="3886199"/>
              </a:xfrm>
              <a:prstGeom prst="roundRect">
                <a:avLst>
                  <a:gd name="adj" fmla="val 1407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570A1C3-CE1B-7524-DF2D-1BA458B44A8F}"/>
                  </a:ext>
                </a:extLst>
              </p:cNvPr>
              <p:cNvSpPr/>
              <p:nvPr/>
            </p:nvSpPr>
            <p:spPr>
              <a:xfrm>
                <a:off x="4435908" y="2653317"/>
                <a:ext cx="2469277" cy="258763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" dirty="0"/>
                  <a:t>Fully connected layer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E0CB832F-7ED8-B016-32DC-2517BE4D5BAC}"/>
                </a:ext>
              </a:extLst>
            </p:cNvPr>
            <p:cNvGrpSpPr/>
            <p:nvPr/>
          </p:nvGrpSpPr>
          <p:grpSpPr>
            <a:xfrm>
              <a:off x="-1035246" y="4071879"/>
              <a:ext cx="8261862" cy="1236333"/>
              <a:chOff x="-1035246" y="4071879"/>
              <a:chExt cx="8261862" cy="1236333"/>
            </a:xfrm>
          </p:grpSpPr>
          <p:sp>
            <p:nvSpPr>
              <p:cNvPr id="98" name="Arrow: Right 97">
                <a:extLst>
                  <a:ext uri="{FF2B5EF4-FFF2-40B4-BE49-F238E27FC236}">
                    <a16:creationId xmlns:a16="http://schemas.microsoft.com/office/drawing/2014/main" id="{5658085A-3F66-1BE1-BB53-C2538FA1DD96}"/>
                  </a:ext>
                </a:extLst>
              </p:cNvPr>
              <p:cNvSpPr/>
              <p:nvPr/>
            </p:nvSpPr>
            <p:spPr>
              <a:xfrm>
                <a:off x="3062687" y="4526064"/>
                <a:ext cx="393192" cy="194758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5991260-11A9-1A95-6C3A-ED461C1C0882}"/>
                  </a:ext>
                </a:extLst>
              </p:cNvPr>
              <p:cNvGrpSpPr/>
              <p:nvPr/>
            </p:nvGrpSpPr>
            <p:grpSpPr>
              <a:xfrm>
                <a:off x="-1035246" y="4123961"/>
                <a:ext cx="1487229" cy="940190"/>
                <a:chOff x="-1035246" y="4123961"/>
                <a:chExt cx="1487229" cy="94019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25CF9C4A-0308-0F90-CA55-B8EA181D0A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1035246" y="4123961"/>
                      <a:ext cx="911258" cy="94019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10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0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𝒊𝒏𝒑𝒖𝒕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𝒏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10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5" name="TextBox 94">
                      <a:extLst>
                        <a:ext uri="{FF2B5EF4-FFF2-40B4-BE49-F238E27FC236}">
                          <a16:creationId xmlns:a16="http://schemas.microsoft.com/office/drawing/2014/main" id="{25CF9C4A-0308-0F90-CA55-B8EA181D0A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1035246" y="4123961"/>
                      <a:ext cx="911258" cy="94019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10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1A955B39-A933-B381-DA91-0F8A2A1C901B}"/>
                    </a:ext>
                  </a:extLst>
                </p:cNvPr>
                <p:cNvGrpSpPr/>
                <p:nvPr/>
              </p:nvGrpSpPr>
              <p:grpSpPr>
                <a:xfrm>
                  <a:off x="-150030" y="4499589"/>
                  <a:ext cx="602013" cy="228600"/>
                  <a:chOff x="2371036" y="4693043"/>
                  <a:chExt cx="602013" cy="228600"/>
                </a:xfrm>
              </p:grpSpPr>
              <p:sp>
                <p:nvSpPr>
                  <p:cNvPr id="100" name="Arrow: Right 99">
                    <a:extLst>
                      <a:ext uri="{FF2B5EF4-FFF2-40B4-BE49-F238E27FC236}">
                        <a16:creationId xmlns:a16="http://schemas.microsoft.com/office/drawing/2014/main" id="{AEC2FDAE-A1BE-C4DE-D211-2B8BF1D7E8FE}"/>
                      </a:ext>
                    </a:extLst>
                  </p:cNvPr>
                  <p:cNvSpPr/>
                  <p:nvPr/>
                </p:nvSpPr>
                <p:spPr>
                  <a:xfrm>
                    <a:off x="2371036" y="4719518"/>
                    <a:ext cx="602013" cy="194758"/>
                  </a:xfrm>
                  <a:prstGeom prst="rightArrow">
                    <a:avLst/>
                  </a:prstGeom>
                </p:spPr>
                <p:style>
                  <a:lnRef idx="2">
                    <a:schemeClr val="dk1">
                      <a:shade val="15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050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AA26637D-9FC3-0E98-7631-3F8783E4B2C8}"/>
                      </a:ext>
                    </a:extLst>
                  </p:cNvPr>
                  <p:cNvSpPr/>
                  <p:nvPr/>
                </p:nvSpPr>
                <p:spPr>
                  <a:xfrm>
                    <a:off x="2495100" y="4693043"/>
                    <a:ext cx="228600" cy="2286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50" b="1" dirty="0">
                        <a:solidFill>
                          <a:schemeClr val="tx2"/>
                        </a:solidFill>
                        <a:latin typeface="Berlin Sans FB Demi" panose="020E0802020502020306" pitchFamily="34" charset="0"/>
                        <a:cs typeface="Arial" panose="020B0604020202020204" pitchFamily="34" charset="0"/>
                      </a:rPr>
                      <a:t>X</a:t>
                    </a:r>
                  </a:p>
                </p:txBody>
              </p:sp>
            </p:grp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17C7F745-D620-3492-F4C4-EC2BCE76B2F4}"/>
                  </a:ext>
                </a:extLst>
              </p:cNvPr>
              <p:cNvGrpSpPr/>
              <p:nvPr/>
            </p:nvGrpSpPr>
            <p:grpSpPr>
              <a:xfrm>
                <a:off x="3542148" y="4071879"/>
                <a:ext cx="3684468" cy="1236333"/>
                <a:chOff x="3542148" y="4071879"/>
                <a:chExt cx="3684468" cy="123633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8F7C72D-732D-E98B-A215-F86CA920F7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42148" y="4202461"/>
                      <a:ext cx="870433" cy="85135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9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9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900" b="1" i="1" smtClean="0">
                                              <a:latin typeface="Cambria Math" panose="02040503050406030204" pitchFamily="18" charset="0"/>
                                            </a:rPr>
                                            <m:t>𝒓𝒆𝒔𝒖𝒍𝒕</m:t>
                                          </m:r>
                                        </m:e>
                                        <m:sub>
                                          <m:r>
                                            <a:rPr lang="en-US" sz="9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9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900" b="1" i="1" smtClean="0">
                                              <a:latin typeface="Cambria Math" panose="02040503050406030204" pitchFamily="18" charset="0"/>
                                            </a:rPr>
                                            <m:t>𝒓𝒆𝒔𝒖𝒍𝒕</m:t>
                                          </m:r>
                                        </m:e>
                                        <m:sub>
                                          <m:r>
                                            <a:rPr lang="en-US" sz="900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9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9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9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9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𝒓𝒆𝒔𝒖𝒍𝒕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9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900" b="1" dirty="0"/>
                    </a:p>
                  </p:txBody>
                </p:sp>
              </mc:Choice>
              <mc:Fallback xmlns="">
                <p:sp>
                  <p:nvSpPr>
                    <p:cNvPr id="97" name="TextBox 96">
                      <a:extLst>
                        <a:ext uri="{FF2B5EF4-FFF2-40B4-BE49-F238E27FC236}">
                          <a16:creationId xmlns:a16="http://schemas.microsoft.com/office/drawing/2014/main" id="{B8F7C72D-732D-E98B-A215-F86CA920F7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42148" y="4202461"/>
                      <a:ext cx="870433" cy="85135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2299" b="-689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02" name="Arrow: Right 101">
                  <a:extLst>
                    <a:ext uri="{FF2B5EF4-FFF2-40B4-BE49-F238E27FC236}">
                      <a16:creationId xmlns:a16="http://schemas.microsoft.com/office/drawing/2014/main" id="{E301BE69-E3E3-6594-2B7E-6E9759544ECC}"/>
                    </a:ext>
                  </a:extLst>
                </p:cNvPr>
                <p:cNvSpPr/>
                <p:nvPr/>
              </p:nvSpPr>
              <p:spPr>
                <a:xfrm>
                  <a:off x="4464355" y="4526064"/>
                  <a:ext cx="393192" cy="19475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p:sp>
              <p:nvSpPr>
                <p:cNvPr id="103" name="Arrow: Right 102">
                  <a:extLst>
                    <a:ext uri="{FF2B5EF4-FFF2-40B4-BE49-F238E27FC236}">
                      <a16:creationId xmlns:a16="http://schemas.microsoft.com/office/drawing/2014/main" id="{C61E9460-FD7E-2843-18B1-D639B7095274}"/>
                    </a:ext>
                  </a:extLst>
                </p:cNvPr>
                <p:cNvSpPr/>
                <p:nvPr/>
              </p:nvSpPr>
              <p:spPr>
                <a:xfrm>
                  <a:off x="5759841" y="4526064"/>
                  <a:ext cx="393192" cy="194758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5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6DF69518-A1B2-9D91-DE85-72584AAA9A4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64146" y="4071879"/>
                      <a:ext cx="1062470" cy="96398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05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05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sz="105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05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05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𝒐𝒖𝒕𝒑𝒖𝒕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050" b="1" i="1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𝒌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en-US" sz="105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4" name="TextBox 103">
                      <a:extLst>
                        <a:ext uri="{FF2B5EF4-FFF2-40B4-BE49-F238E27FC236}">
                          <a16:creationId xmlns:a16="http://schemas.microsoft.com/office/drawing/2014/main" id="{6DF69518-A1B2-9D91-DE85-72584AAA9A4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64146" y="4071879"/>
                      <a:ext cx="1062470" cy="963989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2083" b="-1041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76ADF7D6-416F-E216-5516-F7096EC15986}"/>
                    </a:ext>
                  </a:extLst>
                </p:cNvPr>
                <p:cNvGrpSpPr/>
                <p:nvPr/>
              </p:nvGrpSpPr>
              <p:grpSpPr>
                <a:xfrm>
                  <a:off x="4528097" y="4272988"/>
                  <a:ext cx="1446853" cy="1035224"/>
                  <a:chOff x="7049163" y="4466442"/>
                  <a:chExt cx="1446853" cy="1035224"/>
                </a:xfrm>
              </p:grpSpPr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41EB8007-0F08-3EF2-C45E-A0B4DFD107F7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9" y="4466442"/>
                    <a:ext cx="695813" cy="681802"/>
                    <a:chOff x="7488859" y="4466442"/>
                    <a:chExt cx="695813" cy="681802"/>
                  </a:xfrm>
                </p:grpSpPr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7A334EDF-8417-9679-6128-C60CAFA82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8873" y="4493791"/>
                      <a:ext cx="685799" cy="627103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pic>
                  <p:nvPicPr>
                    <p:cNvPr id="109" name="Graphic 108" descr="Normal Distribution with solid fill">
                      <a:extLst>
                        <a:ext uri="{FF2B5EF4-FFF2-40B4-BE49-F238E27FC236}">
                          <a16:creationId xmlns:a16="http://schemas.microsoft.com/office/drawing/2014/main" id="{367C5252-42B9-4B2B-B92E-2ADFEC43F3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488859" y="4466442"/>
                      <a:ext cx="681802" cy="681802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0107787E-5CC9-8190-3C0D-065274D9A6C2}"/>
                      </a:ext>
                    </a:extLst>
                  </p:cNvPr>
                  <p:cNvSpPr txBox="1"/>
                  <p:nvPr/>
                </p:nvSpPr>
                <p:spPr>
                  <a:xfrm>
                    <a:off x="7049163" y="5095430"/>
                    <a:ext cx="1446853" cy="40623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050" dirty="0"/>
                      <a:t>Activation</a:t>
                    </a:r>
                  </a:p>
                </p:txBody>
              </p:sp>
            </p:grpSp>
          </p:grpSp>
        </p:grp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 a more simplified version of a fully connected layer: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1B50FE50-5C23-72B3-533D-F1A1157B5E6D}"/>
              </a:ext>
            </a:extLst>
          </p:cNvPr>
          <p:cNvSpPr/>
          <p:nvPr/>
        </p:nvSpPr>
        <p:spPr>
          <a:xfrm>
            <a:off x="7031655" y="4178434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aphicFrame>
        <p:nvGraphicFramePr>
          <p:cNvPr id="96" name="Table 95">
            <a:extLst>
              <a:ext uri="{FF2B5EF4-FFF2-40B4-BE49-F238E27FC236}">
                <a16:creationId xmlns:a16="http://schemas.microsoft.com/office/drawing/2014/main" id="{87EA2077-7079-AF5B-B98C-3148D8F619D8}"/>
              </a:ext>
            </a:extLst>
          </p:cNvPr>
          <p:cNvGraphicFramePr>
            <a:graphicFrameLocks noGrp="1"/>
          </p:cNvGraphicFramePr>
          <p:nvPr/>
        </p:nvGraphicFramePr>
        <p:xfrm>
          <a:off x="2566780" y="3410644"/>
          <a:ext cx="1657825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1565">
                  <a:extLst>
                    <a:ext uri="{9D8B030D-6E8A-4147-A177-3AD203B41FA5}">
                      <a16:colId xmlns:a16="http://schemas.microsoft.com/office/drawing/2014/main" val="2461208935"/>
                    </a:ext>
                  </a:extLst>
                </a:gridCol>
                <a:gridCol w="331565">
                  <a:extLst>
                    <a:ext uri="{9D8B030D-6E8A-4147-A177-3AD203B41FA5}">
                      <a16:colId xmlns:a16="http://schemas.microsoft.com/office/drawing/2014/main" val="3995971565"/>
                    </a:ext>
                  </a:extLst>
                </a:gridCol>
                <a:gridCol w="331565">
                  <a:extLst>
                    <a:ext uri="{9D8B030D-6E8A-4147-A177-3AD203B41FA5}">
                      <a16:colId xmlns:a16="http://schemas.microsoft.com/office/drawing/2014/main" val="2822411257"/>
                    </a:ext>
                  </a:extLst>
                </a:gridCol>
                <a:gridCol w="331565">
                  <a:extLst>
                    <a:ext uri="{9D8B030D-6E8A-4147-A177-3AD203B41FA5}">
                      <a16:colId xmlns:a16="http://schemas.microsoft.com/office/drawing/2014/main" val="1672555938"/>
                    </a:ext>
                  </a:extLst>
                </a:gridCol>
                <a:gridCol w="331565">
                  <a:extLst>
                    <a:ext uri="{9D8B030D-6E8A-4147-A177-3AD203B41FA5}">
                      <a16:colId xmlns:a16="http://schemas.microsoft.com/office/drawing/2014/main" val="348449006"/>
                    </a:ext>
                  </a:extLst>
                </a:gridCol>
              </a:tblGrid>
              <a:tr h="191491">
                <a:tc>
                  <a:txBody>
                    <a:bodyPr/>
                    <a:lstStyle/>
                    <a:p>
                      <a:endParaRPr lang="en-US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4624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308587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575868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741110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940045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7917177"/>
                  </a:ext>
                </a:extLst>
              </a:tr>
              <a:tr h="191491">
                <a:tc gridSpan="5"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…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939326"/>
                  </a:ext>
                </a:extLst>
              </a:tr>
              <a:tr h="191491"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bg1"/>
                          </a:solidFill>
                        </a:rPr>
                        <a:t>k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k,1</a:t>
                      </a:r>
                      <a:endParaRPr lang="en-US" sz="600" baseline="-25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k,2</a:t>
                      </a:r>
                      <a:endParaRPr lang="en-US" sz="6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US" sz="600" b="1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k,n</a:t>
                      </a:r>
                      <a:endParaRPr lang="en-US" sz="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226437"/>
                  </a:ext>
                </a:extLst>
              </a:tr>
            </a:tbl>
          </a:graphicData>
        </a:graphic>
      </p:graphicFrame>
      <p:sp>
        <p:nvSpPr>
          <p:cNvPr id="114" name="Rectangle 113">
            <a:extLst>
              <a:ext uri="{FF2B5EF4-FFF2-40B4-BE49-F238E27FC236}">
                <a16:creationId xmlns:a16="http://schemas.microsoft.com/office/drawing/2014/main" id="{1DA325F5-9295-8875-87DB-7FCF98BF11E5}"/>
              </a:ext>
            </a:extLst>
          </p:cNvPr>
          <p:cNvSpPr/>
          <p:nvPr/>
        </p:nvSpPr>
        <p:spPr>
          <a:xfrm>
            <a:off x="1522412" y="2552381"/>
            <a:ext cx="5334000" cy="3391219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2256D74B-87DE-AE76-F07F-C3CEEF20CDD7}"/>
              </a:ext>
            </a:extLst>
          </p:cNvPr>
          <p:cNvGrpSpPr/>
          <p:nvPr/>
        </p:nvGrpSpPr>
        <p:grpSpPr>
          <a:xfrm>
            <a:off x="7465286" y="2528714"/>
            <a:ext cx="3537527" cy="3414886"/>
            <a:chOff x="7465286" y="2528714"/>
            <a:chExt cx="3537527" cy="3414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EC5CC5A-BF2B-6B81-1C5B-1A2B9D30CAE5}"/>
                    </a:ext>
                  </a:extLst>
                </p:cNvPr>
                <p:cNvSpPr txBox="1"/>
                <p:nvPr/>
              </p:nvSpPr>
              <p:spPr>
                <a:xfrm>
                  <a:off x="7609266" y="4001902"/>
                  <a:ext cx="793551" cy="8228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EC5CC5A-BF2B-6B81-1C5B-1A2B9D30CA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266" y="4001902"/>
                  <a:ext cx="793551" cy="822855"/>
                </a:xfrm>
                <a:prstGeom prst="rect">
                  <a:avLst/>
                </a:prstGeom>
                <a:blipFill>
                  <a:blip r:embed="rId7"/>
                  <a:stretch>
                    <a:fillRect t="-1515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64C5948F-1344-BDE0-4A79-DDD8E3742D1F}"/>
                </a:ext>
              </a:extLst>
            </p:cNvPr>
            <p:cNvSpPr/>
            <p:nvPr/>
          </p:nvSpPr>
          <p:spPr>
            <a:xfrm>
              <a:off x="9696615" y="4355968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5F0B734-0572-5530-A222-9F137500CBA7}"/>
                    </a:ext>
                  </a:extLst>
                </p:cNvPr>
                <p:cNvSpPr txBox="1"/>
                <p:nvPr/>
              </p:nvSpPr>
              <p:spPr>
                <a:xfrm>
                  <a:off x="9971926" y="4001902"/>
                  <a:ext cx="886525" cy="803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5F0B734-0572-5530-A222-9F137500CB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1926" y="4001902"/>
                  <a:ext cx="886525" cy="803361"/>
                </a:xfrm>
                <a:prstGeom prst="rect">
                  <a:avLst/>
                </a:prstGeom>
                <a:blipFill>
                  <a:blip r:embed="rId8"/>
                  <a:stretch>
                    <a:fillRect t="-3077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Arrow: Right 84">
              <a:extLst>
                <a:ext uri="{FF2B5EF4-FFF2-40B4-BE49-F238E27FC236}">
                  <a16:creationId xmlns:a16="http://schemas.microsoft.com/office/drawing/2014/main" id="{C06863DB-0476-42FF-F0CD-FE83209E0BCF}"/>
                </a:ext>
              </a:extLst>
            </p:cNvPr>
            <p:cNvSpPr/>
            <p:nvPr/>
          </p:nvSpPr>
          <p:spPr>
            <a:xfrm>
              <a:off x="8370400" y="4355968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8D20BAB-39E4-53FA-7BEE-351FA00BE43E}"/>
                </a:ext>
              </a:extLst>
            </p:cNvPr>
            <p:cNvSpPr/>
            <p:nvPr/>
          </p:nvSpPr>
          <p:spPr>
            <a:xfrm>
              <a:off x="7465286" y="2528714"/>
              <a:ext cx="3537527" cy="3414886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B3AE19CB-C6B8-6D04-2BB6-B92041BFAE08}"/>
                </a:ext>
              </a:extLst>
            </p:cNvPr>
            <p:cNvGrpSpPr/>
            <p:nvPr/>
          </p:nvGrpSpPr>
          <p:grpSpPr>
            <a:xfrm>
              <a:off x="8717209" y="3197521"/>
              <a:ext cx="962824" cy="1984079"/>
              <a:chOff x="8717209" y="3197521"/>
              <a:chExt cx="962824" cy="1984079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0550907-CEC0-7B04-BD73-0ABAAD7E7060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142D9B2E-1CB6-37E3-0686-8711BFE1085C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197BC745-AD76-FBBF-B0EA-F8E795A22BE9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118" name="Graphic 117" descr="Branching diagram with solid fill">
                  <a:extLst>
                    <a:ext uri="{FF2B5EF4-FFF2-40B4-BE49-F238E27FC236}">
                      <a16:creationId xmlns:a16="http://schemas.microsoft.com/office/drawing/2014/main" id="{B6FF4730-E729-FB9E-EE81-D8A2800775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CD0CE2B9-1195-31CB-F586-8C077EDC2C16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121" name="Graphic 120" descr="Normal Distribution with solid fill">
                  <a:extLst>
                    <a:ext uri="{FF2B5EF4-FFF2-40B4-BE49-F238E27FC236}">
                      <a16:creationId xmlns:a16="http://schemas.microsoft.com/office/drawing/2014/main" id="{330283AF-6E11-8B4B-F610-132F479ED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128" name="Connector: Elbow 127">
                  <a:extLst>
                    <a:ext uri="{FF2B5EF4-FFF2-40B4-BE49-F238E27FC236}">
                      <a16:creationId xmlns:a16="http://schemas.microsoft.com/office/drawing/2014/main" id="{26139CD0-1DDB-5546-FC5B-83A1A4FA6EB6}"/>
                    </a:ext>
                  </a:extLst>
                </p:cNvPr>
                <p:cNvCxnSpPr>
                  <a:stCxn id="115" idx="3"/>
                  <a:endCxn id="120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E95A7D6-7EA5-CF83-E7DB-854DD9770EE6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400" b="1" dirty="0" err="1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k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520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 a result, we can describe a fully connected neuronal network as follows: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5CC5A-BF2B-6B81-1C5B-1A2B9D30CAE5}"/>
                  </a:ext>
                </a:extLst>
              </p:cNvPr>
              <p:cNvSpPr txBox="1"/>
              <p:nvPr/>
            </p:nvSpPr>
            <p:spPr>
              <a:xfrm>
                <a:off x="2728222" y="3742849"/>
                <a:ext cx="793551" cy="822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EC5CC5A-BF2B-6B81-1C5B-1A2B9D30C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8222" y="3742849"/>
                <a:ext cx="793551" cy="822854"/>
              </a:xfrm>
              <a:prstGeom prst="rect">
                <a:avLst/>
              </a:prstGeom>
              <a:blipFill>
                <a:blip r:embed="rId2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64C5948F-1344-BDE0-4A79-DDD8E3742D1F}"/>
              </a:ext>
            </a:extLst>
          </p:cNvPr>
          <p:cNvSpPr/>
          <p:nvPr/>
        </p:nvSpPr>
        <p:spPr>
          <a:xfrm>
            <a:off x="10191832" y="405576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F0B734-0572-5530-A222-9F137500CBA7}"/>
                  </a:ext>
                </a:extLst>
              </p:cNvPr>
              <p:cNvSpPr txBox="1"/>
              <p:nvPr/>
            </p:nvSpPr>
            <p:spPr>
              <a:xfrm>
                <a:off x="10501812" y="3742849"/>
                <a:ext cx="886525" cy="803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𝒐𝒖𝒕𝒑𝒖𝒕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F0B734-0572-5530-A222-9F137500C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812" y="3742849"/>
                <a:ext cx="886525" cy="803361"/>
              </a:xfrm>
              <a:prstGeom prst="rect">
                <a:avLst/>
              </a:prstGeom>
              <a:blipFill>
                <a:blip r:embed="rId3"/>
                <a:stretch>
                  <a:fillRect t="-307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33BA822-1DE7-1E9D-4309-27E2A9EE2DA6}"/>
              </a:ext>
            </a:extLst>
          </p:cNvPr>
          <p:cNvSpPr/>
          <p:nvPr/>
        </p:nvSpPr>
        <p:spPr>
          <a:xfrm>
            <a:off x="3667426" y="4058959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A435875C-3663-4A22-84FA-DDF862224780}"/>
              </a:ext>
            </a:extLst>
          </p:cNvPr>
          <p:cNvSpPr/>
          <p:nvPr/>
        </p:nvSpPr>
        <p:spPr>
          <a:xfrm>
            <a:off x="5037760" y="4064907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A5822694-17A6-4746-B526-A2B84B391872}"/>
              </a:ext>
            </a:extLst>
          </p:cNvPr>
          <p:cNvGrpSpPr/>
          <p:nvPr/>
        </p:nvGrpSpPr>
        <p:grpSpPr>
          <a:xfrm>
            <a:off x="6426624" y="4064907"/>
            <a:ext cx="1254159" cy="128872"/>
            <a:chOff x="7036224" y="4064907"/>
            <a:chExt cx="1254159" cy="128872"/>
          </a:xfrm>
        </p:grpSpPr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6B35F191-72E5-CF10-0B16-E5290F6D16C3}"/>
                </a:ext>
              </a:extLst>
            </p:cNvPr>
            <p:cNvSpPr/>
            <p:nvPr/>
          </p:nvSpPr>
          <p:spPr>
            <a:xfrm>
              <a:off x="7036224" y="4064907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Arrow: Right 133">
              <a:extLst>
                <a:ext uri="{FF2B5EF4-FFF2-40B4-BE49-F238E27FC236}">
                  <a16:creationId xmlns:a16="http://schemas.microsoft.com/office/drawing/2014/main" id="{BB712ED1-C26B-A6C2-83B0-7F699451FFAB}"/>
                </a:ext>
              </a:extLst>
            </p:cNvPr>
            <p:cNvSpPr/>
            <p:nvPr/>
          </p:nvSpPr>
          <p:spPr>
            <a:xfrm>
              <a:off x="7968203" y="4064907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BE23648-291C-68A9-C287-DA5EEB11ED57}"/>
                </a:ext>
              </a:extLst>
            </p:cNvPr>
            <p:cNvCxnSpPr>
              <a:stCxn id="133" idx="3"/>
              <a:endCxn id="134" idx="1"/>
            </p:cNvCxnSpPr>
            <p:nvPr/>
          </p:nvCxnSpPr>
          <p:spPr>
            <a:xfrm>
              <a:off x="7358404" y="4129343"/>
              <a:ext cx="609799" cy="0"/>
            </a:xfrm>
            <a:prstGeom prst="line">
              <a:avLst/>
            </a:prstGeom>
            <a:ln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6636AD67-7E6A-8B68-8CC4-BA4BB2F041EA}"/>
              </a:ext>
            </a:extLst>
          </p:cNvPr>
          <p:cNvSpPr/>
          <p:nvPr/>
        </p:nvSpPr>
        <p:spPr>
          <a:xfrm>
            <a:off x="8744032" y="406266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03696CA6-E7DC-F5BD-6931-CF8D4348686F}"/>
              </a:ext>
            </a:extLst>
          </p:cNvPr>
          <p:cNvSpPr/>
          <p:nvPr/>
        </p:nvSpPr>
        <p:spPr>
          <a:xfrm rot="5400000">
            <a:off x="2985339" y="4891928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09226EE-E103-AD08-303B-A103F316D4D7}"/>
              </a:ext>
            </a:extLst>
          </p:cNvPr>
          <p:cNvSpPr/>
          <p:nvPr/>
        </p:nvSpPr>
        <p:spPr>
          <a:xfrm>
            <a:off x="2565505" y="5629679"/>
            <a:ext cx="1101921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141" name="Right Brace 140">
            <a:extLst>
              <a:ext uri="{FF2B5EF4-FFF2-40B4-BE49-F238E27FC236}">
                <a16:creationId xmlns:a16="http://schemas.microsoft.com/office/drawing/2014/main" id="{AA8EA2D0-C634-A27C-8920-2250EAE6B781}"/>
              </a:ext>
            </a:extLst>
          </p:cNvPr>
          <p:cNvSpPr/>
          <p:nvPr/>
        </p:nvSpPr>
        <p:spPr>
          <a:xfrm rot="5400000">
            <a:off x="6273792" y="3079804"/>
            <a:ext cx="228600" cy="4746639"/>
          </a:xfrm>
          <a:prstGeom prst="rightBrace">
            <a:avLst>
              <a:gd name="adj1" fmla="val 3083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B806E50-4BD3-4D8D-5478-F96749B7A372}"/>
              </a:ext>
            </a:extLst>
          </p:cNvPr>
          <p:cNvSpPr/>
          <p:nvPr/>
        </p:nvSpPr>
        <p:spPr>
          <a:xfrm>
            <a:off x="4037012" y="5634502"/>
            <a:ext cx="4700467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143" name="Right Brace 142">
            <a:extLst>
              <a:ext uri="{FF2B5EF4-FFF2-40B4-BE49-F238E27FC236}">
                <a16:creationId xmlns:a16="http://schemas.microsoft.com/office/drawing/2014/main" id="{C259A975-1F37-F533-572D-9608E0E69E57}"/>
              </a:ext>
            </a:extLst>
          </p:cNvPr>
          <p:cNvSpPr/>
          <p:nvPr/>
        </p:nvSpPr>
        <p:spPr>
          <a:xfrm rot="5400000">
            <a:off x="9508861" y="4891928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87C9367D-6106-866B-58A0-A27D57B04441}"/>
              </a:ext>
            </a:extLst>
          </p:cNvPr>
          <p:cNvSpPr/>
          <p:nvPr/>
        </p:nvSpPr>
        <p:spPr>
          <a:xfrm>
            <a:off x="8994564" y="5629679"/>
            <a:ext cx="1290848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DEC5C8E-F624-595F-6069-3471FB00BBA7}"/>
              </a:ext>
            </a:extLst>
          </p:cNvPr>
          <p:cNvGrpSpPr/>
          <p:nvPr/>
        </p:nvGrpSpPr>
        <p:grpSpPr>
          <a:xfrm>
            <a:off x="4023006" y="3199495"/>
            <a:ext cx="962824" cy="1984079"/>
            <a:chOff x="8717209" y="3197521"/>
            <a:chExt cx="962824" cy="1984079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60D52F0-73D8-1C24-79AB-32D7E949329C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id="{AA0038EA-A570-838C-7975-EE4CF7051B39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28A8DE1B-8991-BCA9-1E9F-FA41679BE184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63" name="Graphic 162" descr="Branching diagram with solid fill">
                <a:extLst>
                  <a:ext uri="{FF2B5EF4-FFF2-40B4-BE49-F238E27FC236}">
                    <a16:creationId xmlns:a16="http://schemas.microsoft.com/office/drawing/2014/main" id="{45FF66D8-1B30-E336-A3A2-1B854E95E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724AB854-1ADA-C147-BC62-66D1A2F7ED4F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65" name="Graphic 164" descr="Normal Distribution with solid fill">
                <a:extLst>
                  <a:ext uri="{FF2B5EF4-FFF2-40B4-BE49-F238E27FC236}">
                    <a16:creationId xmlns:a16="http://schemas.microsoft.com/office/drawing/2014/main" id="{A930EC0E-A530-E65D-9B85-6A1996042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66" name="Connector: Elbow 165">
                <a:extLst>
                  <a:ext uri="{FF2B5EF4-FFF2-40B4-BE49-F238E27FC236}">
                    <a16:creationId xmlns:a16="http://schemas.microsoft.com/office/drawing/2014/main" id="{7CC253A6-BA9F-9CC7-FF9E-08A439EDEE14}"/>
                  </a:ext>
                </a:extLst>
              </p:cNvPr>
              <p:cNvCxnSpPr>
                <a:stCxn id="162" idx="3"/>
                <a:endCxn id="164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F1E411-52CD-CA38-8096-00DF9D4B9899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1</a:t>
              </a:r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2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F888819-EFD5-FF3B-1532-2893842280E9}"/>
              </a:ext>
            </a:extLst>
          </p:cNvPr>
          <p:cNvGrpSpPr/>
          <p:nvPr/>
        </p:nvGrpSpPr>
        <p:grpSpPr>
          <a:xfrm>
            <a:off x="5425206" y="3195791"/>
            <a:ext cx="962824" cy="1984079"/>
            <a:chOff x="8717209" y="3197521"/>
            <a:chExt cx="962824" cy="1984079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D0B5E2D7-F784-05BE-930D-C0134527ECB9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70" name="Rectangle: Rounded Corners 169">
                <a:extLst>
                  <a:ext uri="{FF2B5EF4-FFF2-40B4-BE49-F238E27FC236}">
                    <a16:creationId xmlns:a16="http://schemas.microsoft.com/office/drawing/2014/main" id="{8668D0D4-22D0-8EB4-F789-2DCB1C699B78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234432BA-2930-F396-698D-C7CC85FCE1A2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72" name="Graphic 171" descr="Branching diagram with solid fill">
                <a:extLst>
                  <a:ext uri="{FF2B5EF4-FFF2-40B4-BE49-F238E27FC236}">
                    <a16:creationId xmlns:a16="http://schemas.microsoft.com/office/drawing/2014/main" id="{E10CE27B-C44C-D207-35E4-9451FAE98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8A18019D-77C7-EF96-ECF3-D8183AC14D03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74" name="Graphic 173" descr="Normal Distribution with solid fill">
                <a:extLst>
                  <a:ext uri="{FF2B5EF4-FFF2-40B4-BE49-F238E27FC236}">
                    <a16:creationId xmlns:a16="http://schemas.microsoft.com/office/drawing/2014/main" id="{17B186EC-C70B-A99B-EBF9-3C81F8BB3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75" name="Connector: Elbow 174">
                <a:extLst>
                  <a:ext uri="{FF2B5EF4-FFF2-40B4-BE49-F238E27FC236}">
                    <a16:creationId xmlns:a16="http://schemas.microsoft.com/office/drawing/2014/main" id="{F128D503-C63F-B32F-A3B4-12E015B296EA}"/>
                  </a:ext>
                </a:extLst>
              </p:cNvPr>
              <p:cNvCxnSpPr>
                <a:stCxn id="171" idx="3"/>
                <a:endCxn id="173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AF541296-DE07-98A0-BC51-5EF865353F17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2</a:t>
              </a:r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3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3F8B79D-0023-ED1F-82D1-D0123EB15989}"/>
              </a:ext>
            </a:extLst>
          </p:cNvPr>
          <p:cNvGrpSpPr/>
          <p:nvPr/>
        </p:nvGrpSpPr>
        <p:grpSpPr>
          <a:xfrm>
            <a:off x="7714625" y="3199495"/>
            <a:ext cx="962824" cy="1984079"/>
            <a:chOff x="8717209" y="3197521"/>
            <a:chExt cx="962824" cy="1984079"/>
          </a:xfrm>
        </p:grpSpPr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CB9AF17E-9AF6-02DB-20EC-15ECE69475C6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79" name="Rectangle: Rounded Corners 178">
                <a:extLst>
                  <a:ext uri="{FF2B5EF4-FFF2-40B4-BE49-F238E27FC236}">
                    <a16:creationId xmlns:a16="http://schemas.microsoft.com/office/drawing/2014/main" id="{487A2F07-60CB-A1B8-D2C5-85A33EBFDE0F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6020B3A5-150F-1A84-82D1-87A88FCB9FC3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81" name="Graphic 180" descr="Branching diagram with solid fill">
                <a:extLst>
                  <a:ext uri="{FF2B5EF4-FFF2-40B4-BE49-F238E27FC236}">
                    <a16:creationId xmlns:a16="http://schemas.microsoft.com/office/drawing/2014/main" id="{59BE21F8-77F6-1BA9-DD1A-9AF641AB7E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876221F-7198-8511-CAFE-BF36AD75F1B3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83" name="Graphic 182" descr="Normal Distribution with solid fill">
                <a:extLst>
                  <a:ext uri="{FF2B5EF4-FFF2-40B4-BE49-F238E27FC236}">
                    <a16:creationId xmlns:a16="http://schemas.microsoft.com/office/drawing/2014/main" id="{6F16E770-713A-99EB-4052-813D6ADC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84" name="Connector: Elbow 183">
                <a:extLst>
                  <a:ext uri="{FF2B5EF4-FFF2-40B4-BE49-F238E27FC236}">
                    <a16:creationId xmlns:a16="http://schemas.microsoft.com/office/drawing/2014/main" id="{FA189A00-F47B-AC59-529A-20FFD830796E}"/>
                  </a:ext>
                </a:extLst>
              </p:cNvPr>
              <p:cNvCxnSpPr>
                <a:stCxn id="180" idx="3"/>
                <a:endCxn id="182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65E5563F-DD89-B42D-A93E-36A0F0C399A2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p-1</a:t>
              </a:r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p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D604A20-80CA-F806-8A16-88412C71A6DB}"/>
              </a:ext>
            </a:extLst>
          </p:cNvPr>
          <p:cNvGrpSpPr/>
          <p:nvPr/>
        </p:nvGrpSpPr>
        <p:grpSpPr>
          <a:xfrm>
            <a:off x="9160460" y="3199495"/>
            <a:ext cx="962824" cy="1984079"/>
            <a:chOff x="8717209" y="3197521"/>
            <a:chExt cx="962824" cy="1984079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3B6AB14-7B6D-5DC2-8B52-55A8C68ADDF7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7BD60055-92C7-488B-4BCD-8EE116BB8CDB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A49A41A5-CABE-D5E0-7025-F2BD972C2809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90" name="Graphic 189" descr="Branching diagram with solid fill">
                <a:extLst>
                  <a:ext uri="{FF2B5EF4-FFF2-40B4-BE49-F238E27FC236}">
                    <a16:creationId xmlns:a16="http://schemas.microsoft.com/office/drawing/2014/main" id="{23D22CDF-A6F8-D088-BE5D-37EB6C6D2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9EE412C8-6FC8-4E3E-8F91-33F284DCF55D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92" name="Graphic 191" descr="Normal Distribution with solid fill">
                <a:extLst>
                  <a:ext uri="{FF2B5EF4-FFF2-40B4-BE49-F238E27FC236}">
                    <a16:creationId xmlns:a16="http://schemas.microsoft.com/office/drawing/2014/main" id="{26F7BD2E-4491-1595-0DA5-E0ED3BF8C8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93" name="Connector: Elbow 192">
                <a:extLst>
                  <a:ext uri="{FF2B5EF4-FFF2-40B4-BE49-F238E27FC236}">
                    <a16:creationId xmlns:a16="http://schemas.microsoft.com/office/drawing/2014/main" id="{D121DC41-1479-7AAB-86C6-9075031CBEA8}"/>
                  </a:ext>
                </a:extLst>
              </p:cNvPr>
              <p:cNvCxnSpPr>
                <a:stCxn id="189" idx="3"/>
                <a:endCxn id="191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213B595-6735-0027-A41C-86F085C05550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 err="1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p</a:t>
              </a:r>
              <a:r>
                <a:rPr lang="en-US" sz="1400" b="1" dirty="0" err="1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k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75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59" grpId="0" animBg="1"/>
      <p:bldP spid="52" grpId="0"/>
      <p:bldP spid="131" grpId="0" animBg="1"/>
      <p:bldP spid="132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Let’s see a more practical example with a fully connected neuronal network with 3 inputs, 2 hidden layers of 4 and 2 neurons and one output.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64C5948F-1344-BDE0-4A79-DDD8E3742D1F}"/>
              </a:ext>
            </a:extLst>
          </p:cNvPr>
          <p:cNvSpPr/>
          <p:nvPr/>
        </p:nvSpPr>
        <p:spPr>
          <a:xfrm>
            <a:off x="8783231" y="408793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F0B734-0572-5530-A222-9F137500CBA7}"/>
                  </a:ext>
                </a:extLst>
              </p:cNvPr>
              <p:cNvSpPr txBox="1"/>
              <p:nvPr/>
            </p:nvSpPr>
            <p:spPr>
              <a:xfrm>
                <a:off x="9123752" y="4044647"/>
                <a:ext cx="81336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𝒐𝒖𝒕𝒑𝒖𝒕</m:t>
                          </m:r>
                        </m:e>
                      </m:d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5F0B734-0572-5530-A222-9F137500C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752" y="4044647"/>
                <a:ext cx="813363" cy="215444"/>
              </a:xfrm>
              <a:prstGeom prst="rect">
                <a:avLst/>
              </a:prstGeom>
              <a:blipFill>
                <a:blip r:embed="rId3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1" name="Arrow: Right 130">
            <a:extLst>
              <a:ext uri="{FF2B5EF4-FFF2-40B4-BE49-F238E27FC236}">
                <a16:creationId xmlns:a16="http://schemas.microsoft.com/office/drawing/2014/main" id="{033BA822-1DE7-1E9D-4309-27E2A9EE2DA6}"/>
              </a:ext>
            </a:extLst>
          </p:cNvPr>
          <p:cNvSpPr/>
          <p:nvPr/>
        </p:nvSpPr>
        <p:spPr>
          <a:xfrm>
            <a:off x="4537177" y="408793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A435875C-3663-4A22-84FA-DDF862224780}"/>
              </a:ext>
            </a:extLst>
          </p:cNvPr>
          <p:cNvSpPr/>
          <p:nvPr/>
        </p:nvSpPr>
        <p:spPr>
          <a:xfrm>
            <a:off x="5907511" y="408793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8" name="Arrow: Right 137">
            <a:extLst>
              <a:ext uri="{FF2B5EF4-FFF2-40B4-BE49-F238E27FC236}">
                <a16:creationId xmlns:a16="http://schemas.microsoft.com/office/drawing/2014/main" id="{6636AD67-7E6A-8B68-8CC4-BA4BB2F041EA}"/>
              </a:ext>
            </a:extLst>
          </p:cNvPr>
          <p:cNvSpPr/>
          <p:nvPr/>
        </p:nvSpPr>
        <p:spPr>
          <a:xfrm>
            <a:off x="7335443" y="4087933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39" name="Right Brace 138">
            <a:extLst>
              <a:ext uri="{FF2B5EF4-FFF2-40B4-BE49-F238E27FC236}">
                <a16:creationId xmlns:a16="http://schemas.microsoft.com/office/drawing/2014/main" id="{03696CA6-E7DC-F5BD-6931-CF8D4348686F}"/>
              </a:ext>
            </a:extLst>
          </p:cNvPr>
          <p:cNvSpPr/>
          <p:nvPr/>
        </p:nvSpPr>
        <p:spPr>
          <a:xfrm rot="5400000">
            <a:off x="3855090" y="4968128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D09226EE-E103-AD08-303B-A103F316D4D7}"/>
              </a:ext>
            </a:extLst>
          </p:cNvPr>
          <p:cNvSpPr/>
          <p:nvPr/>
        </p:nvSpPr>
        <p:spPr>
          <a:xfrm>
            <a:off x="3435256" y="5705879"/>
            <a:ext cx="1101921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141" name="Right Brace 140">
            <a:extLst>
              <a:ext uri="{FF2B5EF4-FFF2-40B4-BE49-F238E27FC236}">
                <a16:creationId xmlns:a16="http://schemas.microsoft.com/office/drawing/2014/main" id="{AA8EA2D0-C634-A27C-8920-2250EAE6B781}"/>
              </a:ext>
            </a:extLst>
          </p:cNvPr>
          <p:cNvSpPr/>
          <p:nvPr/>
        </p:nvSpPr>
        <p:spPr>
          <a:xfrm rot="5400000">
            <a:off x="5962926" y="4331799"/>
            <a:ext cx="228600" cy="2385404"/>
          </a:xfrm>
          <a:prstGeom prst="rightBrace">
            <a:avLst>
              <a:gd name="adj1" fmla="val 3083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B806E50-4BD3-4D8D-5478-F96749B7A372}"/>
              </a:ext>
            </a:extLst>
          </p:cNvPr>
          <p:cNvSpPr/>
          <p:nvPr/>
        </p:nvSpPr>
        <p:spPr>
          <a:xfrm>
            <a:off x="4906764" y="5705879"/>
            <a:ext cx="2362200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Layers</a:t>
            </a:r>
          </a:p>
        </p:txBody>
      </p:sp>
      <p:sp>
        <p:nvSpPr>
          <p:cNvPr id="143" name="Right Brace 142">
            <a:extLst>
              <a:ext uri="{FF2B5EF4-FFF2-40B4-BE49-F238E27FC236}">
                <a16:creationId xmlns:a16="http://schemas.microsoft.com/office/drawing/2014/main" id="{C259A975-1F37-F533-572D-9608E0E69E57}"/>
              </a:ext>
            </a:extLst>
          </p:cNvPr>
          <p:cNvSpPr/>
          <p:nvPr/>
        </p:nvSpPr>
        <p:spPr>
          <a:xfrm rot="5400000">
            <a:off x="8124590" y="4968128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87C9367D-6106-866B-58A0-A27D57B04441}"/>
              </a:ext>
            </a:extLst>
          </p:cNvPr>
          <p:cNvSpPr/>
          <p:nvPr/>
        </p:nvSpPr>
        <p:spPr>
          <a:xfrm>
            <a:off x="7610293" y="5705879"/>
            <a:ext cx="1290848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8BED43C-2310-C1F3-CC56-3EAC6EB3DD55}"/>
              </a:ext>
            </a:extLst>
          </p:cNvPr>
          <p:cNvGrpSpPr/>
          <p:nvPr/>
        </p:nvGrpSpPr>
        <p:grpSpPr>
          <a:xfrm>
            <a:off x="4887107" y="3236618"/>
            <a:ext cx="962824" cy="1984079"/>
            <a:chOff x="8717209" y="3197521"/>
            <a:chExt cx="962824" cy="1984079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F975BDA-03D3-0BC0-1F6B-0A42AE84535A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49CAA6A2-4401-315E-5E40-355C8C17B326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B7C25E7-7F26-59ED-5F25-A5C87C032D2D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46" name="Graphic 145" descr="Branching diagram with solid fill">
                <a:extLst>
                  <a:ext uri="{FF2B5EF4-FFF2-40B4-BE49-F238E27FC236}">
                    <a16:creationId xmlns:a16="http://schemas.microsoft.com/office/drawing/2014/main" id="{2782873D-7554-66C2-9678-7A73E61332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CB60C5C-7951-D353-0A02-72745D19CC1B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48" name="Graphic 147" descr="Normal Distribution with solid fill">
                <a:extLst>
                  <a:ext uri="{FF2B5EF4-FFF2-40B4-BE49-F238E27FC236}">
                    <a16:creationId xmlns:a16="http://schemas.microsoft.com/office/drawing/2014/main" id="{4C0DA340-0CC8-47DD-87EB-9E13B535B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49" name="Connector: Elbow 148">
                <a:extLst>
                  <a:ext uri="{FF2B5EF4-FFF2-40B4-BE49-F238E27FC236}">
                    <a16:creationId xmlns:a16="http://schemas.microsoft.com/office/drawing/2014/main" id="{E17E2F1A-831C-DDD4-C1E4-2B09F78F0653}"/>
                  </a:ext>
                </a:extLst>
              </p:cNvPr>
              <p:cNvCxnSpPr>
                <a:stCxn id="145" idx="3"/>
                <a:endCxn id="147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44C0F78-306E-74FD-D404-122F697657C3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34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DD2EDD4-F06E-E53B-05D4-A44358F43E54}"/>
              </a:ext>
            </a:extLst>
          </p:cNvPr>
          <p:cNvGrpSpPr/>
          <p:nvPr/>
        </p:nvGrpSpPr>
        <p:grpSpPr>
          <a:xfrm>
            <a:off x="6284559" y="3236618"/>
            <a:ext cx="962824" cy="1984079"/>
            <a:chOff x="8717209" y="3197521"/>
            <a:chExt cx="962824" cy="1984079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427A7793-EE7B-7613-AA67-5CA0BACF1CC5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53" name="Rectangle: Rounded Corners 152">
                <a:extLst>
                  <a:ext uri="{FF2B5EF4-FFF2-40B4-BE49-F238E27FC236}">
                    <a16:creationId xmlns:a16="http://schemas.microsoft.com/office/drawing/2014/main" id="{0F58419B-E064-85B2-94AB-86BB67532194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0391BE4-67B5-BAF5-11E4-88D8832D7497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55" name="Graphic 154" descr="Branching diagram with solid fill">
                <a:extLst>
                  <a:ext uri="{FF2B5EF4-FFF2-40B4-BE49-F238E27FC236}">
                    <a16:creationId xmlns:a16="http://schemas.microsoft.com/office/drawing/2014/main" id="{73161772-3464-1FA0-C276-4B7C162AEB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0D091281-B9C2-E44C-98E0-EC4AC6B37BE6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57" name="Graphic 156" descr="Normal Distribution with solid fill">
                <a:extLst>
                  <a:ext uri="{FF2B5EF4-FFF2-40B4-BE49-F238E27FC236}">
                    <a16:creationId xmlns:a16="http://schemas.microsoft.com/office/drawing/2014/main" id="{09347AF4-6751-1F86-435D-FB0B9E8B7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58" name="Connector: Elbow 157">
                <a:extLst>
                  <a:ext uri="{FF2B5EF4-FFF2-40B4-BE49-F238E27FC236}">
                    <a16:creationId xmlns:a16="http://schemas.microsoft.com/office/drawing/2014/main" id="{5308105E-6971-7A3F-145D-DD0783DE63CD}"/>
                  </a:ext>
                </a:extLst>
              </p:cNvPr>
              <p:cNvCxnSpPr>
                <a:stCxn id="154" idx="3"/>
                <a:endCxn id="156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61455E0-C3D7-9F3F-EAE0-46A28387B5C2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42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36129BF-A0D7-91A4-EBAD-181A1FBD8B98}"/>
              </a:ext>
            </a:extLst>
          </p:cNvPr>
          <p:cNvGrpSpPr/>
          <p:nvPr/>
        </p:nvGrpSpPr>
        <p:grpSpPr>
          <a:xfrm>
            <a:off x="7745683" y="3233832"/>
            <a:ext cx="962824" cy="1984079"/>
            <a:chOff x="8717209" y="3197521"/>
            <a:chExt cx="962824" cy="1984079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8B83B7E-FC8E-ED22-FA9B-4B623C94A421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id="{AC516183-E7A5-7EB5-80CC-AF97F12A00ED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6F612624-A844-E105-F07F-0276A866B126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64" name="Graphic 163" descr="Branching diagram with solid fill">
                <a:extLst>
                  <a:ext uri="{FF2B5EF4-FFF2-40B4-BE49-F238E27FC236}">
                    <a16:creationId xmlns:a16="http://schemas.microsoft.com/office/drawing/2014/main" id="{6A75FA22-4C90-E08E-9375-102F7AE1C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8E5D58EC-E8B3-E74F-AA20-56964FC6E7F2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pic>
            <p:nvPicPr>
              <p:cNvPr id="166" name="Graphic 165" descr="Normal Distribution with solid fill">
                <a:extLst>
                  <a:ext uri="{FF2B5EF4-FFF2-40B4-BE49-F238E27FC236}">
                    <a16:creationId xmlns:a16="http://schemas.microsoft.com/office/drawing/2014/main" id="{B032A858-8264-5151-A550-578B3F5DAB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945904" y="4582937"/>
                <a:ext cx="483640" cy="483640"/>
              </a:xfrm>
              <a:prstGeom prst="rect">
                <a:avLst/>
              </a:prstGeom>
            </p:spPr>
          </p:pic>
          <p:cxnSp>
            <p:nvCxnSpPr>
              <p:cNvPr id="167" name="Connector: Elbow 166">
                <a:extLst>
                  <a:ext uri="{FF2B5EF4-FFF2-40B4-BE49-F238E27FC236}">
                    <a16:creationId xmlns:a16="http://schemas.microsoft.com/office/drawing/2014/main" id="{F7E7BA5E-83D1-5DE5-5C53-2AB5E2D11EF8}"/>
                  </a:ext>
                </a:extLst>
              </p:cNvPr>
              <p:cNvCxnSpPr>
                <a:stCxn id="163" idx="3"/>
                <a:endCxn id="165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CA46B7A-06DA-2CB9-C4C6-8AA13E93B8F9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21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DF0F6-F52C-2DB8-82D9-C7DB507006F7}"/>
                  </a:ext>
                </a:extLst>
              </p:cNvPr>
              <p:cNvSpPr txBox="1"/>
              <p:nvPr/>
            </p:nvSpPr>
            <p:spPr>
              <a:xfrm>
                <a:off x="3676119" y="3681420"/>
                <a:ext cx="793551" cy="822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1ADF0F6-F52C-2DB8-82D9-C7DB50700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119" y="3681420"/>
                <a:ext cx="793551" cy="822854"/>
              </a:xfrm>
              <a:prstGeom prst="rect">
                <a:avLst/>
              </a:prstGeom>
              <a:blipFill>
                <a:blip r:embed="rId8"/>
                <a:stretch>
                  <a:fillRect t="-1515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0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2" grpId="0"/>
      <p:bldP spid="131" grpId="0" animBg="1"/>
      <p:bldP spid="132" grpId="0" animBg="1"/>
      <p:bldP spid="138" grpId="0" animBg="1"/>
      <p:bldP spid="140" grpId="0" animBg="1"/>
      <p:bldP spid="142" grpId="0" animBg="1"/>
      <p:bldP spid="144" grpId="0" animBg="1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 Architecture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marL="301752" lvl="1" indent="0">
              <a:buNone/>
            </a:pPr>
            <a:r>
              <a:rPr lang="en-US" dirty="0"/>
              <a:t>The neurons from the hidden layer should have a non-linear, derivable activation function. </a:t>
            </a:r>
            <a:br>
              <a:rPr lang="en-US" dirty="0"/>
            </a:br>
            <a:endParaRPr lang="en-US" dirty="0"/>
          </a:p>
          <a:p>
            <a:pPr marL="301752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 Let’s say we have a neural network with 1 hidden layer, 1 output layer and linear activation function. (so no activation)</a:t>
            </a:r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752" lvl="1" indent="0">
              <a:buNone/>
            </a:pP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5C15E-C4DC-CFFC-54EC-5ED58500F791}"/>
                  </a:ext>
                </a:extLst>
              </p:cNvPr>
              <p:cNvSpPr txBox="1"/>
              <p:nvPr/>
            </p:nvSpPr>
            <p:spPr>
              <a:xfrm>
                <a:off x="4113212" y="4045041"/>
                <a:ext cx="793551" cy="822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93B5C15E-C4DC-CFFC-54EC-5ED58500F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212" y="4045041"/>
                <a:ext cx="793551" cy="822854"/>
              </a:xfrm>
              <a:prstGeom prst="rect">
                <a:avLst/>
              </a:prstGeom>
              <a:blipFill>
                <a:blip r:embed="rId2"/>
                <a:stretch>
                  <a:fillRect t="-3030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C61675-2EA9-4BAE-7E9E-DEDF11F836A7}"/>
                  </a:ext>
                </a:extLst>
              </p:cNvPr>
              <p:cNvSpPr txBox="1"/>
              <p:nvPr/>
            </p:nvSpPr>
            <p:spPr>
              <a:xfrm>
                <a:off x="8443315" y="4023906"/>
                <a:ext cx="886525" cy="803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𝒐𝒖𝒕𝒑𝒖𝒕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𝒐𝒖𝒕𝒑𝒖𝒕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4C61675-2EA9-4BAE-7E9E-DEDF11F836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15" y="4023906"/>
                <a:ext cx="886525" cy="803361"/>
              </a:xfrm>
              <a:prstGeom prst="rect">
                <a:avLst/>
              </a:prstGeom>
              <a:blipFill>
                <a:blip r:embed="rId3"/>
                <a:stretch>
                  <a:fillRect t="-307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130">
            <a:extLst>
              <a:ext uri="{FF2B5EF4-FFF2-40B4-BE49-F238E27FC236}">
                <a16:creationId xmlns:a16="http://schemas.microsoft.com/office/drawing/2014/main" id="{E8A7CD7B-17CF-FABC-EA8F-A3F72E832C33}"/>
              </a:ext>
            </a:extLst>
          </p:cNvPr>
          <p:cNvSpPr/>
          <p:nvPr/>
        </p:nvSpPr>
        <p:spPr>
          <a:xfrm>
            <a:off x="5052416" y="4361151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0" name="Arrow: Right 137">
            <a:extLst>
              <a:ext uri="{FF2B5EF4-FFF2-40B4-BE49-F238E27FC236}">
                <a16:creationId xmlns:a16="http://schemas.microsoft.com/office/drawing/2014/main" id="{EBD640DF-F8E5-D76C-B79D-BC239663B67E}"/>
              </a:ext>
            </a:extLst>
          </p:cNvPr>
          <p:cNvSpPr/>
          <p:nvPr/>
        </p:nvSpPr>
        <p:spPr>
          <a:xfrm>
            <a:off x="6606892" y="4390536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1" name="Right Brace 70">
            <a:extLst>
              <a:ext uri="{FF2B5EF4-FFF2-40B4-BE49-F238E27FC236}">
                <a16:creationId xmlns:a16="http://schemas.microsoft.com/office/drawing/2014/main" id="{F61DF57E-2D28-CE9C-FE72-BCCA60A3511B}"/>
              </a:ext>
            </a:extLst>
          </p:cNvPr>
          <p:cNvSpPr/>
          <p:nvPr/>
        </p:nvSpPr>
        <p:spPr>
          <a:xfrm rot="5400000">
            <a:off x="4370329" y="5194120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139">
            <a:extLst>
              <a:ext uri="{FF2B5EF4-FFF2-40B4-BE49-F238E27FC236}">
                <a16:creationId xmlns:a16="http://schemas.microsoft.com/office/drawing/2014/main" id="{AD5969DD-C94E-9974-1A9E-7EE1A80EC338}"/>
              </a:ext>
            </a:extLst>
          </p:cNvPr>
          <p:cNvSpPr/>
          <p:nvPr/>
        </p:nvSpPr>
        <p:spPr>
          <a:xfrm>
            <a:off x="3950495" y="5931871"/>
            <a:ext cx="1101921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</p:txBody>
      </p:sp>
      <p:sp>
        <p:nvSpPr>
          <p:cNvPr id="73" name="Right Brace 72">
            <a:extLst>
              <a:ext uri="{FF2B5EF4-FFF2-40B4-BE49-F238E27FC236}">
                <a16:creationId xmlns:a16="http://schemas.microsoft.com/office/drawing/2014/main" id="{666FF376-987B-764E-D3C4-E716586370F6}"/>
              </a:ext>
            </a:extLst>
          </p:cNvPr>
          <p:cNvSpPr/>
          <p:nvPr/>
        </p:nvSpPr>
        <p:spPr>
          <a:xfrm rot="5400000">
            <a:off x="7658782" y="3381996"/>
            <a:ext cx="228600" cy="4746639"/>
          </a:xfrm>
          <a:prstGeom prst="rightBrace">
            <a:avLst>
              <a:gd name="adj1" fmla="val 3083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141">
            <a:extLst>
              <a:ext uri="{FF2B5EF4-FFF2-40B4-BE49-F238E27FC236}">
                <a16:creationId xmlns:a16="http://schemas.microsoft.com/office/drawing/2014/main" id="{3CF62C82-9DCF-85EB-6DE8-B5DB5D22DF6D}"/>
              </a:ext>
            </a:extLst>
          </p:cNvPr>
          <p:cNvSpPr/>
          <p:nvPr/>
        </p:nvSpPr>
        <p:spPr>
          <a:xfrm>
            <a:off x="5422003" y="5825878"/>
            <a:ext cx="1101922" cy="4381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Layer</a:t>
            </a:r>
          </a:p>
        </p:txBody>
      </p:sp>
      <p:sp>
        <p:nvSpPr>
          <p:cNvPr id="75" name="Right Brace 74">
            <a:extLst>
              <a:ext uri="{FF2B5EF4-FFF2-40B4-BE49-F238E27FC236}">
                <a16:creationId xmlns:a16="http://schemas.microsoft.com/office/drawing/2014/main" id="{9F813E09-62E5-57AE-4E35-DA0AF55E4C5C}"/>
              </a:ext>
            </a:extLst>
          </p:cNvPr>
          <p:cNvSpPr/>
          <p:nvPr/>
        </p:nvSpPr>
        <p:spPr>
          <a:xfrm rot="5400000">
            <a:off x="10339161" y="5174762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: Rounded Corners 143">
            <a:extLst>
              <a:ext uri="{FF2B5EF4-FFF2-40B4-BE49-F238E27FC236}">
                <a16:creationId xmlns:a16="http://schemas.microsoft.com/office/drawing/2014/main" id="{BCF612A8-4CEA-3A60-C436-A18FE3B43264}"/>
              </a:ext>
            </a:extLst>
          </p:cNvPr>
          <p:cNvSpPr/>
          <p:nvPr/>
        </p:nvSpPr>
        <p:spPr>
          <a:xfrm>
            <a:off x="6859308" y="5943509"/>
            <a:ext cx="1290848" cy="3273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8EE78E-2477-9E1B-3B23-319FBA08F888}"/>
              </a:ext>
            </a:extLst>
          </p:cNvPr>
          <p:cNvGrpSpPr/>
          <p:nvPr/>
        </p:nvGrpSpPr>
        <p:grpSpPr>
          <a:xfrm>
            <a:off x="5407996" y="3501687"/>
            <a:ext cx="962824" cy="1984079"/>
            <a:chOff x="8717209" y="3197521"/>
            <a:chExt cx="962824" cy="1984079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E1F12D8F-3AA7-E4F1-9D2F-194F0726ABF8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80" name="Rectangle: Rounded Corners 160">
                <a:extLst>
                  <a:ext uri="{FF2B5EF4-FFF2-40B4-BE49-F238E27FC236}">
                    <a16:creationId xmlns:a16="http://schemas.microsoft.com/office/drawing/2014/main" id="{541B5C46-9A0D-1D6D-E4F4-1475726D055B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43DC352-9D01-E1F5-2B8A-704488268018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82" name="Graphic 81" descr="Branching diagram with solid fill">
                <a:extLst>
                  <a:ext uri="{FF2B5EF4-FFF2-40B4-BE49-F238E27FC236}">
                    <a16:creationId xmlns:a16="http://schemas.microsoft.com/office/drawing/2014/main" id="{11B1A956-359C-C69C-3C03-C3CDAAC2A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9B02D2A-796B-93D2-C6BE-77AE7FAB1844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85" name="Connector: Elbow 165">
                <a:extLst>
                  <a:ext uri="{FF2B5EF4-FFF2-40B4-BE49-F238E27FC236}">
                    <a16:creationId xmlns:a16="http://schemas.microsoft.com/office/drawing/2014/main" id="{76C8EB5D-36D2-20F2-D0C5-F96CB61205A5}"/>
                  </a:ext>
                </a:extLst>
              </p:cNvPr>
              <p:cNvCxnSpPr>
                <a:stCxn id="81" idx="3"/>
                <a:endCxn id="83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AE575AA-F9E1-B52A-EB34-8BB86CB1C6C8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1</a:t>
              </a:r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2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1E5F7A6-8125-1918-5A61-186AD4F1BA15}"/>
              </a:ext>
            </a:extLst>
          </p:cNvPr>
          <p:cNvGrpSpPr/>
          <p:nvPr/>
        </p:nvGrpSpPr>
        <p:grpSpPr>
          <a:xfrm>
            <a:off x="7023320" y="3527368"/>
            <a:ext cx="962824" cy="1984079"/>
            <a:chOff x="8717209" y="3197521"/>
            <a:chExt cx="962824" cy="198407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49DDCB5-FBE8-2F38-0DB6-4B2AF144181F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107" name="Rectangle: Rounded Corners 187">
                <a:extLst>
                  <a:ext uri="{FF2B5EF4-FFF2-40B4-BE49-F238E27FC236}">
                    <a16:creationId xmlns:a16="http://schemas.microsoft.com/office/drawing/2014/main" id="{20E4FAE9-C8EC-2950-5F3E-3AED87507546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34483E7-0903-ED58-F2DA-567D03748099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109" name="Graphic 108" descr="Branching diagram with solid fill">
                <a:extLst>
                  <a:ext uri="{FF2B5EF4-FFF2-40B4-BE49-F238E27FC236}">
                    <a16:creationId xmlns:a16="http://schemas.microsoft.com/office/drawing/2014/main" id="{70F3CF6D-76FA-8CB2-5919-9072A055D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624C271-46B5-3CE6-BE4F-E41D72CEE6A8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112" name="Connector: Elbow 192">
                <a:extLst>
                  <a:ext uri="{FF2B5EF4-FFF2-40B4-BE49-F238E27FC236}">
                    <a16:creationId xmlns:a16="http://schemas.microsoft.com/office/drawing/2014/main" id="{C42AC968-4C11-D779-4CC9-1C98A4DD462A}"/>
                  </a:ext>
                </a:extLst>
              </p:cNvPr>
              <p:cNvCxnSpPr>
                <a:cxnSpLocks/>
                <a:stCxn id="108" idx="3"/>
                <a:endCxn id="110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3202B2D-876A-E897-1261-981493ADB82F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m</a:t>
              </a:r>
              <a:r>
                <a:rPr lang="en-US" sz="1400" b="1" baseline="-25000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2</a:t>
              </a:r>
              <a:r>
                <a: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k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113" name="Arrow: Right 137">
            <a:extLst>
              <a:ext uri="{FF2B5EF4-FFF2-40B4-BE49-F238E27FC236}">
                <a16:creationId xmlns:a16="http://schemas.microsoft.com/office/drawing/2014/main" id="{8F8A44F4-FFDB-E9F6-B482-796D67185183}"/>
              </a:ext>
            </a:extLst>
          </p:cNvPr>
          <p:cNvSpPr/>
          <p:nvPr/>
        </p:nvSpPr>
        <p:spPr>
          <a:xfrm>
            <a:off x="8035496" y="4361151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94963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3" grpId="0"/>
      <p:bldP spid="64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BE2F1-65D0-3A76-732B-4B790F265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88591-41F9-B41E-4D14-F613AA32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Forward Network Architecture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12E099-9BD2-A7B8-7D8E-5A6BE1E59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marL="301752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Example:  Let’s say we have a neural network with 1 hidden layer, 1 output layer and linear activation function. (so no activation)</a:t>
            </a:r>
          </a:p>
          <a:p>
            <a:pPr marL="301752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1752" lvl="1" indent="0">
              <a:buNone/>
            </a:pPr>
            <a:endParaRPr lang="ro-R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0EFAC1-1196-E4F8-6E59-B67F106B2E9A}"/>
                  </a:ext>
                </a:extLst>
              </p:cNvPr>
              <p:cNvSpPr txBox="1"/>
              <p:nvPr/>
            </p:nvSpPr>
            <p:spPr>
              <a:xfrm>
                <a:off x="1794248" y="2622694"/>
                <a:ext cx="2524922" cy="1329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2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50EFAC1-1196-E4F8-6E59-B67F106B2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48" y="2622694"/>
                <a:ext cx="2524922" cy="1329595"/>
              </a:xfrm>
              <a:prstGeom prst="rect">
                <a:avLst/>
              </a:prstGeom>
              <a:blipFill>
                <a:blip r:embed="rId3"/>
                <a:stretch>
                  <a:fillRect l="-3000" t="-1887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1C08E9-FF70-4D2C-C0D9-84F9DC063220}"/>
              </a:ext>
            </a:extLst>
          </p:cNvPr>
          <p:cNvCxnSpPr/>
          <p:nvPr/>
        </p:nvCxnSpPr>
        <p:spPr>
          <a:xfrm>
            <a:off x="1794248" y="4146694"/>
            <a:ext cx="3016709" cy="0"/>
          </a:xfrm>
          <a:prstGeom prst="lin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BD7C89-F39B-2EB3-67E0-7D08B4786E6B}"/>
                  </a:ext>
                </a:extLst>
              </p:cNvPr>
              <p:cNvSpPr txBox="1"/>
              <p:nvPr/>
            </p:nvSpPr>
            <p:spPr>
              <a:xfrm>
                <a:off x="1794248" y="4341100"/>
                <a:ext cx="4625433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DBD7C89-F39B-2EB3-67E0-7D08B478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248" y="4341100"/>
                <a:ext cx="4625433" cy="332399"/>
              </a:xfrm>
              <a:prstGeom prst="rect">
                <a:avLst/>
              </a:prstGeom>
              <a:blipFill>
                <a:blip r:embed="rId4"/>
                <a:stretch>
                  <a:fillRect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8F38C-446A-9338-9151-0E0278A071DB}"/>
                  </a:ext>
                </a:extLst>
              </p:cNvPr>
              <p:cNvSpPr txBox="1"/>
              <p:nvPr/>
            </p:nvSpPr>
            <p:spPr>
              <a:xfrm>
                <a:off x="1870042" y="4701704"/>
                <a:ext cx="4572406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C8F38C-446A-9338-9151-0E0278A07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042" y="4701704"/>
                <a:ext cx="4572406" cy="332399"/>
              </a:xfrm>
              <a:prstGeom prst="rect">
                <a:avLst/>
              </a:prstGeom>
              <a:blipFill>
                <a:blip r:embed="rId5"/>
                <a:stretch>
                  <a:fillRect l="-1385" t="-3704" b="-4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5A936-066E-CF7D-2273-C3B37FE5FE44}"/>
                  </a:ext>
                </a:extLst>
              </p:cNvPr>
              <p:cNvSpPr txBox="1"/>
              <p:nvPr/>
            </p:nvSpPr>
            <p:spPr>
              <a:xfrm>
                <a:off x="1833758" y="5269298"/>
                <a:ext cx="4137415" cy="332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  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+        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715A936-066E-CF7D-2273-C3B37FE5F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58" y="5269298"/>
                <a:ext cx="4137415" cy="332399"/>
              </a:xfrm>
              <a:prstGeom prst="rect">
                <a:avLst/>
              </a:prstGeom>
              <a:blipFill>
                <a:blip r:embed="rId6"/>
                <a:stretch>
                  <a:fillRect l="-1529" t="-14286" r="-1223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Left Brace 32">
            <a:extLst>
              <a:ext uri="{FF2B5EF4-FFF2-40B4-BE49-F238E27FC236}">
                <a16:creationId xmlns:a16="http://schemas.microsoft.com/office/drawing/2014/main" id="{49958EBD-C130-5998-147F-2F3461677575}"/>
              </a:ext>
            </a:extLst>
          </p:cNvPr>
          <p:cNvSpPr/>
          <p:nvPr/>
        </p:nvSpPr>
        <p:spPr>
          <a:xfrm rot="16200000">
            <a:off x="3531362" y="4775610"/>
            <a:ext cx="109788" cy="683184"/>
          </a:xfrm>
          <a:prstGeom prst="leftBrac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8EA81BBC-CC0C-2D55-1B23-1282B6DE3B27}"/>
              </a:ext>
            </a:extLst>
          </p:cNvPr>
          <p:cNvSpPr/>
          <p:nvPr/>
        </p:nvSpPr>
        <p:spPr>
          <a:xfrm rot="16200000">
            <a:off x="5699557" y="4429205"/>
            <a:ext cx="109789" cy="1375992"/>
          </a:xfrm>
          <a:prstGeom prst="leftBrace">
            <a:avLst/>
          </a:prstGeom>
          <a:ln w="25400">
            <a:solidFill>
              <a:srgbClr val="FF0000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allout: Left Arrow 15">
            <a:extLst>
              <a:ext uri="{FF2B5EF4-FFF2-40B4-BE49-F238E27FC236}">
                <a16:creationId xmlns:a16="http://schemas.microsoft.com/office/drawing/2014/main" id="{E57D20BC-5338-6DA0-5F87-F90B517D09E7}"/>
              </a:ext>
            </a:extLst>
          </p:cNvPr>
          <p:cNvSpPr/>
          <p:nvPr/>
        </p:nvSpPr>
        <p:spPr>
          <a:xfrm>
            <a:off x="6846400" y="5047971"/>
            <a:ext cx="4974168" cy="88576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3279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We’ve obtained a linear activation of the input. Just like we had only one layer</a:t>
            </a:r>
          </a:p>
        </p:txBody>
      </p:sp>
    </p:spTree>
    <p:extLst>
      <p:ext uri="{BB962C8B-B14F-4D97-AF65-F5344CB8AC3E}">
        <p14:creationId xmlns:p14="http://schemas.microsoft.com/office/powerpoint/2010/main" val="85541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 animBg="1"/>
      <p:bldP spid="34" grpId="0" animBg="1"/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199"/>
            <a:ext cx="10087599" cy="103542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is also important to notice that a neuronal network can be fully connected (or dense) or not.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Neuronal Network Architecture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4F76E7-3C51-B3C2-BE79-3AFB44881AEF}"/>
              </a:ext>
            </a:extLst>
          </p:cNvPr>
          <p:cNvGrpSpPr/>
          <p:nvPr/>
        </p:nvGrpSpPr>
        <p:grpSpPr>
          <a:xfrm>
            <a:off x="1751012" y="2635626"/>
            <a:ext cx="4495800" cy="3834466"/>
            <a:chOff x="1979612" y="2642534"/>
            <a:chExt cx="4495800" cy="3834466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47E64FD-A3C8-3A87-DF65-BE3583BCAD0A}"/>
                </a:ext>
              </a:extLst>
            </p:cNvPr>
            <p:cNvGrpSpPr/>
            <p:nvPr/>
          </p:nvGrpSpPr>
          <p:grpSpPr>
            <a:xfrm>
              <a:off x="2360612" y="3124200"/>
              <a:ext cx="3807318" cy="3178149"/>
              <a:chOff x="2284412" y="3057785"/>
              <a:chExt cx="3807318" cy="317814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51D4D885-6C8D-9249-70FD-3D1DF9ACB4B6}"/>
                  </a:ext>
                </a:extLst>
              </p:cNvPr>
              <p:cNvSpPr/>
              <p:nvPr/>
            </p:nvSpPr>
            <p:spPr>
              <a:xfrm>
                <a:off x="2284412" y="3505200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9ACB9E9D-BB15-F583-FA2B-3BC4390FB120}"/>
                  </a:ext>
                </a:extLst>
              </p:cNvPr>
              <p:cNvSpPr/>
              <p:nvPr/>
            </p:nvSpPr>
            <p:spPr>
              <a:xfrm>
                <a:off x="2284412" y="4362970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3BDAA35-E970-3337-750F-CE14DE298EAB}"/>
                  </a:ext>
                </a:extLst>
              </p:cNvPr>
              <p:cNvSpPr/>
              <p:nvPr/>
            </p:nvSpPr>
            <p:spPr>
              <a:xfrm>
                <a:off x="2284412" y="5257801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3</a:t>
                </a: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6723827-3089-867D-057D-3D07490727F1}"/>
                  </a:ext>
                </a:extLst>
              </p:cNvPr>
              <p:cNvSpPr/>
              <p:nvPr/>
            </p:nvSpPr>
            <p:spPr>
              <a:xfrm>
                <a:off x="3922713" y="3057785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D157549-6242-7471-CB2A-AE8808893B0E}"/>
                  </a:ext>
                </a:extLst>
              </p:cNvPr>
              <p:cNvSpPr/>
              <p:nvPr/>
            </p:nvSpPr>
            <p:spPr>
              <a:xfrm>
                <a:off x="3922713" y="3915555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924E3F1-BB60-9D48-CF4E-48A3E0A0D14D}"/>
                  </a:ext>
                </a:extLst>
              </p:cNvPr>
              <p:cNvSpPr/>
              <p:nvPr/>
            </p:nvSpPr>
            <p:spPr>
              <a:xfrm>
                <a:off x="3922713" y="4810386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3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62BF353-0207-6075-2C14-E5C448FB70AA}"/>
                  </a:ext>
                </a:extLst>
              </p:cNvPr>
              <p:cNvSpPr/>
              <p:nvPr/>
            </p:nvSpPr>
            <p:spPr>
              <a:xfrm>
                <a:off x="3922713" y="5705217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4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A68CAEB-2ACB-67B5-536B-41FE5ED51DD1}"/>
                  </a:ext>
                </a:extLst>
              </p:cNvPr>
              <p:cNvSpPr/>
              <p:nvPr/>
            </p:nvSpPr>
            <p:spPr>
              <a:xfrm>
                <a:off x="5561013" y="3952616"/>
                <a:ext cx="530717" cy="53071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A5A345E-FAD3-7DAF-C3AE-0C7E3095B0B7}"/>
                  </a:ext>
                </a:extLst>
              </p:cNvPr>
              <p:cNvSpPr/>
              <p:nvPr/>
            </p:nvSpPr>
            <p:spPr>
              <a:xfrm>
                <a:off x="5561013" y="4810386"/>
                <a:ext cx="530717" cy="53071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6F3572B-0236-F7C8-2AE7-AC2717A9A831}"/>
                  </a:ext>
                </a:extLst>
              </p:cNvPr>
              <p:cNvCxnSpPr>
                <a:stCxn id="2" idx="6"/>
                <a:endCxn id="7" idx="2"/>
              </p:cNvCxnSpPr>
              <p:nvPr/>
            </p:nvCxnSpPr>
            <p:spPr>
              <a:xfrm flipV="1">
                <a:off x="2815129" y="3323144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8C19DEDF-0874-76A3-DF54-F4F6463A7461}"/>
                  </a:ext>
                </a:extLst>
              </p:cNvPr>
              <p:cNvCxnSpPr>
                <a:cxnSpLocks/>
                <a:stCxn id="2" idx="6"/>
                <a:endCxn id="8" idx="2"/>
              </p:cNvCxnSpPr>
              <p:nvPr/>
            </p:nvCxnSpPr>
            <p:spPr>
              <a:xfrm>
                <a:off x="2815129" y="3770559"/>
                <a:ext cx="1107584" cy="410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95D52469-F1F6-B1BD-01DB-C56863101D0D}"/>
                  </a:ext>
                </a:extLst>
              </p:cNvPr>
              <p:cNvCxnSpPr>
                <a:stCxn id="2" idx="6"/>
                <a:endCxn id="9" idx="2"/>
              </p:cNvCxnSpPr>
              <p:nvPr/>
            </p:nvCxnSpPr>
            <p:spPr>
              <a:xfrm>
                <a:off x="2815129" y="3770559"/>
                <a:ext cx="1107584" cy="13051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6FFBCAAD-BADC-E0FF-D423-C833B2439C26}"/>
                  </a:ext>
                </a:extLst>
              </p:cNvPr>
              <p:cNvCxnSpPr>
                <a:stCxn id="2" idx="6"/>
                <a:endCxn id="10" idx="2"/>
              </p:cNvCxnSpPr>
              <p:nvPr/>
            </p:nvCxnSpPr>
            <p:spPr>
              <a:xfrm>
                <a:off x="2815129" y="3770559"/>
                <a:ext cx="1107584" cy="22000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ED95D10-4DF6-BBBC-9F6D-8A31DDC6F242}"/>
                  </a:ext>
                </a:extLst>
              </p:cNvPr>
              <p:cNvCxnSpPr>
                <a:stCxn id="3" idx="6"/>
                <a:endCxn id="7" idx="2"/>
              </p:cNvCxnSpPr>
              <p:nvPr/>
            </p:nvCxnSpPr>
            <p:spPr>
              <a:xfrm flipV="1">
                <a:off x="2815129" y="3323144"/>
                <a:ext cx="1107584" cy="13051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E5B873D0-71A0-967B-3D6F-86708916F267}"/>
                  </a:ext>
                </a:extLst>
              </p:cNvPr>
              <p:cNvCxnSpPr>
                <a:stCxn id="3" idx="6"/>
                <a:endCxn id="8" idx="2"/>
              </p:cNvCxnSpPr>
              <p:nvPr/>
            </p:nvCxnSpPr>
            <p:spPr>
              <a:xfrm flipV="1">
                <a:off x="2815129" y="4180914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2AE827D-0E81-CC3F-DACF-A8B05C9F05F6}"/>
                  </a:ext>
                </a:extLst>
              </p:cNvPr>
              <p:cNvCxnSpPr>
                <a:stCxn id="3" idx="6"/>
                <a:endCxn id="9" idx="2"/>
              </p:cNvCxnSpPr>
              <p:nvPr/>
            </p:nvCxnSpPr>
            <p:spPr>
              <a:xfrm>
                <a:off x="2815129" y="4628329"/>
                <a:ext cx="1107584" cy="4474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98CBD4F1-637E-7E9E-E147-8D45FC178183}"/>
                  </a:ext>
                </a:extLst>
              </p:cNvPr>
              <p:cNvCxnSpPr>
                <a:stCxn id="3" idx="6"/>
                <a:endCxn id="10" idx="2"/>
              </p:cNvCxnSpPr>
              <p:nvPr/>
            </p:nvCxnSpPr>
            <p:spPr>
              <a:xfrm>
                <a:off x="2815129" y="4628329"/>
                <a:ext cx="1107584" cy="1342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0FF1AB1-8921-E881-0931-357DE1890A90}"/>
                  </a:ext>
                </a:extLst>
              </p:cNvPr>
              <p:cNvCxnSpPr>
                <a:stCxn id="4" idx="6"/>
                <a:endCxn id="7" idx="2"/>
              </p:cNvCxnSpPr>
              <p:nvPr/>
            </p:nvCxnSpPr>
            <p:spPr>
              <a:xfrm flipV="1">
                <a:off x="2815129" y="3323144"/>
                <a:ext cx="1107584" cy="22000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04D292E-7124-576A-8809-446DBBA70AC9}"/>
                  </a:ext>
                </a:extLst>
              </p:cNvPr>
              <p:cNvCxnSpPr>
                <a:stCxn id="4" idx="6"/>
                <a:endCxn id="8" idx="2"/>
              </p:cNvCxnSpPr>
              <p:nvPr/>
            </p:nvCxnSpPr>
            <p:spPr>
              <a:xfrm flipV="1">
                <a:off x="2815129" y="4180914"/>
                <a:ext cx="1107584" cy="1342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2EEBBEF-5479-6A8F-A284-2EB993FB1250}"/>
                  </a:ext>
                </a:extLst>
              </p:cNvPr>
              <p:cNvCxnSpPr>
                <a:stCxn id="4" idx="6"/>
                <a:endCxn id="9" idx="2"/>
              </p:cNvCxnSpPr>
              <p:nvPr/>
            </p:nvCxnSpPr>
            <p:spPr>
              <a:xfrm flipV="1">
                <a:off x="2815129" y="5075745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930B9FC2-4B69-F346-07C5-0FFABBB8554C}"/>
                  </a:ext>
                </a:extLst>
              </p:cNvPr>
              <p:cNvCxnSpPr>
                <a:stCxn id="4" idx="6"/>
                <a:endCxn id="10" idx="2"/>
              </p:cNvCxnSpPr>
              <p:nvPr/>
            </p:nvCxnSpPr>
            <p:spPr>
              <a:xfrm>
                <a:off x="2815129" y="5523160"/>
                <a:ext cx="1107584" cy="4474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34E15BB-C713-9485-0F20-FEB62BD45E20}"/>
                  </a:ext>
                </a:extLst>
              </p:cNvPr>
              <p:cNvCxnSpPr>
                <a:stCxn id="7" idx="6"/>
                <a:endCxn id="11" idx="2"/>
              </p:cNvCxnSpPr>
              <p:nvPr/>
            </p:nvCxnSpPr>
            <p:spPr>
              <a:xfrm>
                <a:off x="4453430" y="3323144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65E47F01-330B-70E0-3395-1DF0C26FFE74}"/>
                  </a:ext>
                </a:extLst>
              </p:cNvPr>
              <p:cNvCxnSpPr>
                <a:stCxn id="7" idx="6"/>
                <a:endCxn id="12" idx="2"/>
              </p:cNvCxnSpPr>
              <p:nvPr/>
            </p:nvCxnSpPr>
            <p:spPr>
              <a:xfrm>
                <a:off x="4453430" y="3323144"/>
                <a:ext cx="1107583" cy="1752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D174FF5B-FD2D-55EF-23BB-3EC9346E57AA}"/>
                  </a:ext>
                </a:extLst>
              </p:cNvPr>
              <p:cNvCxnSpPr>
                <a:stCxn id="8" idx="6"/>
                <a:endCxn id="11" idx="2"/>
              </p:cNvCxnSpPr>
              <p:nvPr/>
            </p:nvCxnSpPr>
            <p:spPr>
              <a:xfrm>
                <a:off x="4453430" y="4180914"/>
                <a:ext cx="1107583" cy="37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10B3611-B2EE-80DD-B803-20713CD9B26D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4453430" y="4180914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1560103-B4CA-7E6B-D3B3-1FF800727438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 flipV="1">
                <a:off x="4453430" y="4217975"/>
                <a:ext cx="1107583" cy="857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910B5C8B-6290-0CB7-1D7D-93B635DF2E7E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>
                <a:off x="4453430" y="5075745"/>
                <a:ext cx="11075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E1B8BC2B-DF45-47C2-C807-CD9F6CD8E57C}"/>
                  </a:ext>
                </a:extLst>
              </p:cNvPr>
              <p:cNvCxnSpPr>
                <a:stCxn id="10" idx="6"/>
                <a:endCxn id="11" idx="2"/>
              </p:cNvCxnSpPr>
              <p:nvPr/>
            </p:nvCxnSpPr>
            <p:spPr>
              <a:xfrm flipV="1">
                <a:off x="4453430" y="4217975"/>
                <a:ext cx="1107583" cy="17526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8D46F3A6-7E4C-D5C1-B02C-4E78464398B7}"/>
                  </a:ext>
                </a:extLst>
              </p:cNvPr>
              <p:cNvCxnSpPr>
                <a:stCxn id="10" idx="6"/>
                <a:endCxn id="12" idx="2"/>
              </p:cNvCxnSpPr>
              <p:nvPr/>
            </p:nvCxnSpPr>
            <p:spPr>
              <a:xfrm flipV="1">
                <a:off x="4453430" y="5075745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D3DA89B3-A925-F73D-ADD2-D1F6E4A02A82}"/>
                </a:ext>
              </a:extLst>
            </p:cNvPr>
            <p:cNvSpPr/>
            <p:nvPr/>
          </p:nvSpPr>
          <p:spPr>
            <a:xfrm>
              <a:off x="1979612" y="2819400"/>
              <a:ext cx="4495800" cy="3657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442CA95-5010-F961-B671-75EE6CB4C47B}"/>
                </a:ext>
              </a:extLst>
            </p:cNvPr>
            <p:cNvSpPr/>
            <p:nvPr/>
          </p:nvSpPr>
          <p:spPr>
            <a:xfrm>
              <a:off x="2132012" y="2642534"/>
              <a:ext cx="2286000" cy="37831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Fully Connected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5884D3-7CAF-4180-ECBA-2C56A10FB5D0}"/>
              </a:ext>
            </a:extLst>
          </p:cNvPr>
          <p:cNvGrpSpPr/>
          <p:nvPr/>
        </p:nvGrpSpPr>
        <p:grpSpPr>
          <a:xfrm>
            <a:off x="6689410" y="2625607"/>
            <a:ext cx="4495800" cy="3834466"/>
            <a:chOff x="1979612" y="2642534"/>
            <a:chExt cx="4495800" cy="3834466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7062916-352B-88B1-5482-75420DA437AE}"/>
                </a:ext>
              </a:extLst>
            </p:cNvPr>
            <p:cNvGrpSpPr/>
            <p:nvPr/>
          </p:nvGrpSpPr>
          <p:grpSpPr>
            <a:xfrm>
              <a:off x="2360612" y="3124200"/>
              <a:ext cx="3807318" cy="3178149"/>
              <a:chOff x="2284412" y="3057785"/>
              <a:chExt cx="3807318" cy="3178149"/>
            </a:xfrm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AA2AE92-6CBC-668F-3EF4-97BAD90D1EB5}"/>
                  </a:ext>
                </a:extLst>
              </p:cNvPr>
              <p:cNvSpPr/>
              <p:nvPr/>
            </p:nvSpPr>
            <p:spPr>
              <a:xfrm>
                <a:off x="2284412" y="3505200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77FE9E10-5D11-15B7-E514-D0A79653B9BB}"/>
                  </a:ext>
                </a:extLst>
              </p:cNvPr>
              <p:cNvSpPr/>
              <p:nvPr/>
            </p:nvSpPr>
            <p:spPr>
              <a:xfrm>
                <a:off x="2284412" y="4362970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CE03E47-AFE2-6BFE-2859-3DFDC0DDE469}"/>
                  </a:ext>
                </a:extLst>
              </p:cNvPr>
              <p:cNvSpPr/>
              <p:nvPr/>
            </p:nvSpPr>
            <p:spPr>
              <a:xfrm>
                <a:off x="2284412" y="5257801"/>
                <a:ext cx="530717" cy="5307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3</a:t>
                </a: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6A9C4CA-6C2E-6FC4-C8EB-29B0711B5BC3}"/>
                  </a:ext>
                </a:extLst>
              </p:cNvPr>
              <p:cNvSpPr/>
              <p:nvPr/>
            </p:nvSpPr>
            <p:spPr>
              <a:xfrm>
                <a:off x="3922713" y="3057785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6D8BF24-1D2C-9700-81D8-87A03C0C02D4}"/>
                  </a:ext>
                </a:extLst>
              </p:cNvPr>
              <p:cNvSpPr/>
              <p:nvPr/>
            </p:nvSpPr>
            <p:spPr>
              <a:xfrm>
                <a:off x="3922713" y="3915555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D0E595BD-8B36-5977-F238-1A58AD6F74BA}"/>
                  </a:ext>
                </a:extLst>
              </p:cNvPr>
              <p:cNvSpPr/>
              <p:nvPr/>
            </p:nvSpPr>
            <p:spPr>
              <a:xfrm>
                <a:off x="3922713" y="4810386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3</a:t>
                </a: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B35C7A0F-8195-5544-F599-862025727BF0}"/>
                  </a:ext>
                </a:extLst>
              </p:cNvPr>
              <p:cNvSpPr/>
              <p:nvPr/>
            </p:nvSpPr>
            <p:spPr>
              <a:xfrm>
                <a:off x="3922713" y="5705217"/>
                <a:ext cx="530717" cy="530717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4</a:t>
                </a: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41FE5ED-629A-E2DB-90D7-792C069F9E79}"/>
                  </a:ext>
                </a:extLst>
              </p:cNvPr>
              <p:cNvSpPr/>
              <p:nvPr/>
            </p:nvSpPr>
            <p:spPr>
              <a:xfrm>
                <a:off x="5561013" y="3952616"/>
                <a:ext cx="530717" cy="53071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1</a:t>
                </a: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7A1DAFE-5CAE-E4A7-17F9-3179020D0335}"/>
                  </a:ext>
                </a:extLst>
              </p:cNvPr>
              <p:cNvSpPr/>
              <p:nvPr/>
            </p:nvSpPr>
            <p:spPr>
              <a:xfrm>
                <a:off x="5561013" y="4810386"/>
                <a:ext cx="530717" cy="530717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2"/>
                    </a:solidFill>
                  </a:rPr>
                  <a:t>2</a:t>
                </a:r>
              </a:p>
            </p:txBody>
          </p: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D4D4ADBD-0B90-210C-6E36-49409F68D79C}"/>
                  </a:ext>
                </a:extLst>
              </p:cNvPr>
              <p:cNvCxnSpPr>
                <a:stCxn id="109" idx="6"/>
                <a:endCxn id="112" idx="2"/>
              </p:cNvCxnSpPr>
              <p:nvPr/>
            </p:nvCxnSpPr>
            <p:spPr>
              <a:xfrm flipV="1">
                <a:off x="2815129" y="3323144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B4FC7BFC-8A61-A073-2CC2-C85098993099}"/>
                  </a:ext>
                </a:extLst>
              </p:cNvPr>
              <p:cNvCxnSpPr>
                <a:cxnSpLocks/>
                <a:stCxn id="109" idx="6"/>
                <a:endCxn id="113" idx="2"/>
              </p:cNvCxnSpPr>
              <p:nvPr/>
            </p:nvCxnSpPr>
            <p:spPr>
              <a:xfrm>
                <a:off x="2815129" y="3770559"/>
                <a:ext cx="1107584" cy="4103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D64E9798-F2DE-C105-227C-0D4AB2AEB40E}"/>
                  </a:ext>
                </a:extLst>
              </p:cNvPr>
              <p:cNvCxnSpPr>
                <a:stCxn id="110" idx="6"/>
                <a:endCxn id="112" idx="2"/>
              </p:cNvCxnSpPr>
              <p:nvPr/>
            </p:nvCxnSpPr>
            <p:spPr>
              <a:xfrm flipV="1">
                <a:off x="2815129" y="3323144"/>
                <a:ext cx="1107584" cy="130518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1E786784-FBA7-53E1-CF13-492E828E7325}"/>
                  </a:ext>
                </a:extLst>
              </p:cNvPr>
              <p:cNvCxnSpPr>
                <a:stCxn id="110" idx="6"/>
                <a:endCxn id="113" idx="2"/>
              </p:cNvCxnSpPr>
              <p:nvPr/>
            </p:nvCxnSpPr>
            <p:spPr>
              <a:xfrm flipV="1">
                <a:off x="2815129" y="4180914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7C326F3C-6D58-16BB-DF77-2FF924C65190}"/>
                  </a:ext>
                </a:extLst>
              </p:cNvPr>
              <p:cNvCxnSpPr>
                <a:stCxn id="110" idx="6"/>
                <a:endCxn id="114" idx="2"/>
              </p:cNvCxnSpPr>
              <p:nvPr/>
            </p:nvCxnSpPr>
            <p:spPr>
              <a:xfrm>
                <a:off x="2815129" y="4628329"/>
                <a:ext cx="1107584" cy="4474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67A3089D-6C26-D3E1-B553-08165B88B88D}"/>
                  </a:ext>
                </a:extLst>
              </p:cNvPr>
              <p:cNvCxnSpPr>
                <a:stCxn id="110" idx="6"/>
                <a:endCxn id="115" idx="2"/>
              </p:cNvCxnSpPr>
              <p:nvPr/>
            </p:nvCxnSpPr>
            <p:spPr>
              <a:xfrm>
                <a:off x="2815129" y="4628329"/>
                <a:ext cx="1107584" cy="1342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3A10A6A1-8B8E-42E3-3D3D-ABC3B6E35082}"/>
                  </a:ext>
                </a:extLst>
              </p:cNvPr>
              <p:cNvCxnSpPr>
                <a:stCxn id="111" idx="6"/>
                <a:endCxn id="114" idx="2"/>
              </p:cNvCxnSpPr>
              <p:nvPr/>
            </p:nvCxnSpPr>
            <p:spPr>
              <a:xfrm flipV="1">
                <a:off x="2815129" y="5075745"/>
                <a:ext cx="1107584" cy="4474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DFC42ABD-BA00-3FB1-7A3A-B1021B843A87}"/>
                  </a:ext>
                </a:extLst>
              </p:cNvPr>
              <p:cNvCxnSpPr>
                <a:stCxn id="111" idx="6"/>
                <a:endCxn id="115" idx="2"/>
              </p:cNvCxnSpPr>
              <p:nvPr/>
            </p:nvCxnSpPr>
            <p:spPr>
              <a:xfrm>
                <a:off x="2815129" y="5523160"/>
                <a:ext cx="1107584" cy="4474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C8A52DB8-EABF-2BEA-270E-D853BCF37E2B}"/>
                  </a:ext>
                </a:extLst>
              </p:cNvPr>
              <p:cNvCxnSpPr>
                <a:stCxn id="112" idx="6"/>
                <a:endCxn id="116" idx="2"/>
              </p:cNvCxnSpPr>
              <p:nvPr/>
            </p:nvCxnSpPr>
            <p:spPr>
              <a:xfrm>
                <a:off x="4453430" y="3323144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E912C22A-AF56-00D3-51E7-1BDE6064F5E6}"/>
                  </a:ext>
                </a:extLst>
              </p:cNvPr>
              <p:cNvCxnSpPr>
                <a:stCxn id="113" idx="6"/>
                <a:endCxn id="116" idx="2"/>
              </p:cNvCxnSpPr>
              <p:nvPr/>
            </p:nvCxnSpPr>
            <p:spPr>
              <a:xfrm>
                <a:off x="4453430" y="4180914"/>
                <a:ext cx="1107583" cy="37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B09FEA10-E7E4-7452-130C-03809C62C283}"/>
                  </a:ext>
                </a:extLst>
              </p:cNvPr>
              <p:cNvCxnSpPr>
                <a:stCxn id="113" idx="6"/>
                <a:endCxn id="117" idx="2"/>
              </p:cNvCxnSpPr>
              <p:nvPr/>
            </p:nvCxnSpPr>
            <p:spPr>
              <a:xfrm>
                <a:off x="4453430" y="4180914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74BC4D46-A954-7CE7-1708-593D151DD6DD}"/>
                  </a:ext>
                </a:extLst>
              </p:cNvPr>
              <p:cNvCxnSpPr>
                <a:stCxn id="114" idx="6"/>
                <a:endCxn id="116" idx="2"/>
              </p:cNvCxnSpPr>
              <p:nvPr/>
            </p:nvCxnSpPr>
            <p:spPr>
              <a:xfrm flipV="1">
                <a:off x="4453430" y="4217975"/>
                <a:ext cx="1107583" cy="8577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6CC6873D-1408-0BBD-D0A0-335C55E031FC}"/>
                  </a:ext>
                </a:extLst>
              </p:cNvPr>
              <p:cNvCxnSpPr>
                <a:stCxn id="114" idx="6"/>
                <a:endCxn id="117" idx="2"/>
              </p:cNvCxnSpPr>
              <p:nvPr/>
            </p:nvCxnSpPr>
            <p:spPr>
              <a:xfrm>
                <a:off x="4453430" y="5075745"/>
                <a:ext cx="11075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ECF2EB53-A050-373F-9D0E-3AEDAA886D4D}"/>
                  </a:ext>
                </a:extLst>
              </p:cNvPr>
              <p:cNvCxnSpPr>
                <a:stCxn id="115" idx="6"/>
                <a:endCxn id="117" idx="2"/>
              </p:cNvCxnSpPr>
              <p:nvPr/>
            </p:nvCxnSpPr>
            <p:spPr>
              <a:xfrm flipV="1">
                <a:off x="4453430" y="5075745"/>
                <a:ext cx="1107583" cy="8948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67CC38F-22F4-3CD3-F68B-54472EF2F63A}"/>
                </a:ext>
              </a:extLst>
            </p:cNvPr>
            <p:cNvSpPr/>
            <p:nvPr/>
          </p:nvSpPr>
          <p:spPr>
            <a:xfrm>
              <a:off x="1979612" y="2819400"/>
              <a:ext cx="4495800" cy="36576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0D32F98-6416-55B0-1FFF-0B4710A692AA}"/>
                </a:ext>
              </a:extLst>
            </p:cNvPr>
            <p:cNvSpPr/>
            <p:nvPr/>
          </p:nvSpPr>
          <p:spPr>
            <a:xfrm>
              <a:off x="2132012" y="2642534"/>
              <a:ext cx="2286000" cy="37831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Partially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02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1D5605-660C-3EAB-5008-8DB17AE0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976C2B-6843-AFE9-31A7-08884EE5B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6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Let’s consider this generic representation of a neuronal network.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4B88EA-9D03-F94A-F36F-209C18AA54C7}"/>
              </a:ext>
            </a:extLst>
          </p:cNvPr>
          <p:cNvGrpSpPr/>
          <p:nvPr/>
        </p:nvGrpSpPr>
        <p:grpSpPr>
          <a:xfrm>
            <a:off x="1674812" y="2743200"/>
            <a:ext cx="10013751" cy="2766014"/>
            <a:chOff x="1414661" y="3195791"/>
            <a:chExt cx="10013751" cy="27660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5A3287-B38B-DF24-EF32-7CBB1C5C21F3}"/>
                    </a:ext>
                  </a:extLst>
                </p:cNvPr>
                <p:cNvSpPr txBox="1"/>
                <p:nvPr/>
              </p:nvSpPr>
              <p:spPr>
                <a:xfrm>
                  <a:off x="1414661" y="3742870"/>
                  <a:ext cx="793551" cy="822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55A3287-B38B-DF24-EF32-7CBB1C5C2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661" y="3742870"/>
                  <a:ext cx="793551" cy="8228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8021255B-F296-C70D-82AD-6235E0F4705C}"/>
                </a:ext>
              </a:extLst>
            </p:cNvPr>
            <p:cNvSpPr/>
            <p:nvPr/>
          </p:nvSpPr>
          <p:spPr>
            <a:xfrm>
              <a:off x="10191832" y="4055763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3C5D088-5129-CCCE-DB30-DE054AE28A50}"/>
                    </a:ext>
                  </a:extLst>
                </p:cNvPr>
                <p:cNvSpPr txBox="1"/>
                <p:nvPr/>
              </p:nvSpPr>
              <p:spPr>
                <a:xfrm>
                  <a:off x="10501812" y="3742849"/>
                  <a:ext cx="926600" cy="8033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1" i="1" smtClean="0">
                                          <a:latin typeface="Cambria Math" panose="02040503050406030204" pitchFamily="18" charset="0"/>
                                        </a:rPr>
                                        <m:t>𝒐𝒖𝒕𝒑𝒖𝒕</m:t>
                                      </m:r>
                                    </m:e>
                                    <m:sub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𝒐𝒖𝒕𝒑𝒖𝒕</m:t>
                                          </m:r>
                                        </m:e>
                                        <m:sub>
                                          <m:r>
                                            <a:rPr lang="en-US" sz="1400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3C5D088-5129-CCCE-DB30-DE054AE28A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01812" y="3742849"/>
                  <a:ext cx="926600" cy="8033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D664EB1-0783-116F-05E0-7A03285E39E7}"/>
                </a:ext>
              </a:extLst>
            </p:cNvPr>
            <p:cNvSpPr/>
            <p:nvPr/>
          </p:nvSpPr>
          <p:spPr>
            <a:xfrm>
              <a:off x="2243325" y="4055763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6F1C5CC-56D7-6F7F-F6AF-941222199ADE}"/>
                </a:ext>
              </a:extLst>
            </p:cNvPr>
            <p:cNvSpPr/>
            <p:nvPr/>
          </p:nvSpPr>
          <p:spPr>
            <a:xfrm>
              <a:off x="3667426" y="4058959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5173A3F-451A-ADCB-98DC-BC909385A4F4}"/>
                </a:ext>
              </a:extLst>
            </p:cNvPr>
            <p:cNvSpPr/>
            <p:nvPr/>
          </p:nvSpPr>
          <p:spPr>
            <a:xfrm>
              <a:off x="5037760" y="4064907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FF4E67B-174E-6ED9-52CF-2C1E91C1C42F}"/>
                </a:ext>
              </a:extLst>
            </p:cNvPr>
            <p:cNvGrpSpPr/>
            <p:nvPr/>
          </p:nvGrpSpPr>
          <p:grpSpPr>
            <a:xfrm>
              <a:off x="6426624" y="4064907"/>
              <a:ext cx="1254159" cy="128872"/>
              <a:chOff x="7036224" y="4064907"/>
              <a:chExt cx="1254159" cy="128872"/>
            </a:xfrm>
          </p:grpSpPr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33922C55-555E-C131-A9FE-979D9BFEDF22}"/>
                  </a:ext>
                </a:extLst>
              </p:cNvPr>
              <p:cNvSpPr/>
              <p:nvPr/>
            </p:nvSpPr>
            <p:spPr>
              <a:xfrm>
                <a:off x="7036224" y="4064907"/>
                <a:ext cx="322180" cy="12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B575DA69-5961-E427-8F0B-10317DAB6410}"/>
                  </a:ext>
                </a:extLst>
              </p:cNvPr>
              <p:cNvSpPr/>
              <p:nvPr/>
            </p:nvSpPr>
            <p:spPr>
              <a:xfrm>
                <a:off x="7968203" y="4064907"/>
                <a:ext cx="322180" cy="12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FE261E0-50FA-A121-9A8F-D4EA884BFD6F}"/>
                  </a:ext>
                </a:extLst>
              </p:cNvPr>
              <p:cNvCxnSpPr>
                <a:stCxn id="13" idx="3"/>
                <a:endCxn id="14" idx="1"/>
              </p:cNvCxnSpPr>
              <p:nvPr/>
            </p:nvCxnSpPr>
            <p:spPr>
              <a:xfrm>
                <a:off x="7358404" y="4129343"/>
                <a:ext cx="609799" cy="0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8875C1A-5E80-5B08-2284-DA6E4DCB081D}"/>
                </a:ext>
              </a:extLst>
            </p:cNvPr>
            <p:cNvSpPr/>
            <p:nvPr/>
          </p:nvSpPr>
          <p:spPr>
            <a:xfrm>
              <a:off x="8744032" y="4062663"/>
              <a:ext cx="322180" cy="12887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35ECA0E9-997D-57A0-D58C-B0D21CA852E5}"/>
                </a:ext>
              </a:extLst>
            </p:cNvPr>
            <p:cNvSpPr/>
            <p:nvPr/>
          </p:nvSpPr>
          <p:spPr>
            <a:xfrm rot="5400000">
              <a:off x="2985339" y="4891928"/>
              <a:ext cx="228600" cy="1112745"/>
            </a:xfrm>
            <a:prstGeom prst="rightBrace">
              <a:avLst>
                <a:gd name="adj1" fmla="val 408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AB56FD5-8DF0-BD02-A6E9-3387D57C3001}"/>
                </a:ext>
              </a:extLst>
            </p:cNvPr>
            <p:cNvSpPr/>
            <p:nvPr/>
          </p:nvSpPr>
          <p:spPr>
            <a:xfrm>
              <a:off x="2565505" y="5629679"/>
              <a:ext cx="1101921" cy="3273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Input Layer</a:t>
              </a: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4E58907C-CE3D-803D-4799-D4D6788F4095}"/>
                </a:ext>
              </a:extLst>
            </p:cNvPr>
            <p:cNvSpPr/>
            <p:nvPr/>
          </p:nvSpPr>
          <p:spPr>
            <a:xfrm rot="5400000">
              <a:off x="6273792" y="3079804"/>
              <a:ext cx="228600" cy="4746639"/>
            </a:xfrm>
            <a:prstGeom prst="rightBrace">
              <a:avLst>
                <a:gd name="adj1" fmla="val 30832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FB89478-E281-0C2B-1AFD-4C00C41894A3}"/>
                </a:ext>
              </a:extLst>
            </p:cNvPr>
            <p:cNvSpPr/>
            <p:nvPr/>
          </p:nvSpPr>
          <p:spPr>
            <a:xfrm>
              <a:off x="4037012" y="5634502"/>
              <a:ext cx="4700467" cy="3273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Hidden Layers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2BC5E85B-BB84-B7A7-6B50-2CFF826C3397}"/>
                </a:ext>
              </a:extLst>
            </p:cNvPr>
            <p:cNvSpPr/>
            <p:nvPr/>
          </p:nvSpPr>
          <p:spPr>
            <a:xfrm rot="5400000">
              <a:off x="9508861" y="4891928"/>
              <a:ext cx="228600" cy="1112745"/>
            </a:xfrm>
            <a:prstGeom prst="rightBrace">
              <a:avLst>
                <a:gd name="adj1" fmla="val 40833"/>
                <a:gd name="adj2" fmla="val 50000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7FE2553-8997-B215-9363-DF36496FC398}"/>
                </a:ext>
              </a:extLst>
            </p:cNvPr>
            <p:cNvSpPr/>
            <p:nvPr/>
          </p:nvSpPr>
          <p:spPr>
            <a:xfrm>
              <a:off x="8994564" y="5629679"/>
              <a:ext cx="1290848" cy="32730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Output Layer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450C40-A6DE-4AA7-2067-3B2F75624F5C}"/>
                </a:ext>
              </a:extLst>
            </p:cNvPr>
            <p:cNvGrpSpPr/>
            <p:nvPr/>
          </p:nvGrpSpPr>
          <p:grpSpPr>
            <a:xfrm>
              <a:off x="2577728" y="3195791"/>
              <a:ext cx="962824" cy="1984079"/>
              <a:chOff x="8717209" y="3197521"/>
              <a:chExt cx="962824" cy="1984079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5FF6F21-7B58-4C0D-2DA3-D2C472ADBC53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34601C3-F93C-DB3B-051A-0260AD363DAD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CACEFD5-1F39-E053-CA1C-10ADF3A711CE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28" name="Graphic 27" descr="Branching diagram with solid fill">
                  <a:extLst>
                    <a:ext uri="{FF2B5EF4-FFF2-40B4-BE49-F238E27FC236}">
                      <a16:creationId xmlns:a16="http://schemas.microsoft.com/office/drawing/2014/main" id="{B55EF5DD-CC3B-9390-B927-9DEE6C7D8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252C122-5096-7E94-2D93-15B1C1013A9E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30" name="Graphic 29" descr="Normal Distribution with solid fill">
                  <a:extLst>
                    <a:ext uri="{FF2B5EF4-FFF2-40B4-BE49-F238E27FC236}">
                      <a16:creationId xmlns:a16="http://schemas.microsoft.com/office/drawing/2014/main" id="{A479D9B6-0E8F-592E-F2EB-F89444918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31" name="Connector: Elbow 30">
                  <a:extLst>
                    <a:ext uri="{FF2B5EF4-FFF2-40B4-BE49-F238E27FC236}">
                      <a16:creationId xmlns:a16="http://schemas.microsoft.com/office/drawing/2014/main" id="{D495E42B-BAA7-7311-12DA-7F270F73BE60}"/>
                    </a:ext>
                  </a:extLst>
                </p:cNvPr>
                <p:cNvCxnSpPr>
                  <a:stCxn id="27" idx="3"/>
                  <a:endCxn id="29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5D014EA-8785-751E-7001-107B00A9AB51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1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9304492-362D-C423-5B35-51F33893E7A4}"/>
                </a:ext>
              </a:extLst>
            </p:cNvPr>
            <p:cNvGrpSpPr/>
            <p:nvPr/>
          </p:nvGrpSpPr>
          <p:grpSpPr>
            <a:xfrm>
              <a:off x="4023006" y="3199495"/>
              <a:ext cx="962824" cy="1984079"/>
              <a:chOff x="8717209" y="3197521"/>
              <a:chExt cx="962824" cy="198407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BB00A67C-8BEA-126F-8407-EE238171C2CA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AD4E4464-FE4B-CBBC-6E0A-49E43AB5AB08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03A8E1A-A2FF-751F-D671-C192D86665DD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37" name="Graphic 36" descr="Branching diagram with solid fill">
                  <a:extLst>
                    <a:ext uri="{FF2B5EF4-FFF2-40B4-BE49-F238E27FC236}">
                      <a16:creationId xmlns:a16="http://schemas.microsoft.com/office/drawing/2014/main" id="{34981A65-5489-1B96-1A1F-30AB0EB666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997805CF-C00E-2DA3-EBA2-582BC702E70B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39" name="Graphic 38" descr="Normal Distribution with solid fill">
                  <a:extLst>
                    <a:ext uri="{FF2B5EF4-FFF2-40B4-BE49-F238E27FC236}">
                      <a16:creationId xmlns:a16="http://schemas.microsoft.com/office/drawing/2014/main" id="{481FEE70-6768-8B02-FEB8-4BB2B3DB14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40" name="Connector: Elbow 39">
                  <a:extLst>
                    <a:ext uri="{FF2B5EF4-FFF2-40B4-BE49-F238E27FC236}">
                      <a16:creationId xmlns:a16="http://schemas.microsoft.com/office/drawing/2014/main" id="{693D5A24-428D-1168-6090-7F3DACBDBDBF}"/>
                    </a:ext>
                  </a:extLst>
                </p:cNvPr>
                <p:cNvCxnSpPr>
                  <a:stCxn id="36" idx="3"/>
                  <a:endCxn id="38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0338201-11D4-85D4-4616-6DB2B5A9CF0D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1</a:t>
                </a:r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2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10EEFA9-6B32-5263-3642-411F5DFF4A92}"/>
                </a:ext>
              </a:extLst>
            </p:cNvPr>
            <p:cNvGrpSpPr/>
            <p:nvPr/>
          </p:nvGrpSpPr>
          <p:grpSpPr>
            <a:xfrm>
              <a:off x="5425206" y="3195791"/>
              <a:ext cx="962824" cy="1984079"/>
              <a:chOff x="8717209" y="3197521"/>
              <a:chExt cx="962824" cy="198407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7EAEB66-0265-0A96-CC5B-3D0DA63AA757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AACBAEF1-2AEB-3E58-EC29-3AF87FEAC562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D8965E9-B730-0987-2917-E13496159F08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46" name="Graphic 45" descr="Branching diagram with solid fill">
                  <a:extLst>
                    <a:ext uri="{FF2B5EF4-FFF2-40B4-BE49-F238E27FC236}">
                      <a16:creationId xmlns:a16="http://schemas.microsoft.com/office/drawing/2014/main" id="{BA374917-4FAA-968D-2533-AC8542D0F9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22912478-086F-FDDD-2079-0ACABAFE8B8A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48" name="Graphic 47" descr="Normal Distribution with solid fill">
                  <a:extLst>
                    <a:ext uri="{FF2B5EF4-FFF2-40B4-BE49-F238E27FC236}">
                      <a16:creationId xmlns:a16="http://schemas.microsoft.com/office/drawing/2014/main" id="{3623F6FC-C6DE-4E5D-E0DC-96CACD2C20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49" name="Connector: Elbow 48">
                  <a:extLst>
                    <a:ext uri="{FF2B5EF4-FFF2-40B4-BE49-F238E27FC236}">
                      <a16:creationId xmlns:a16="http://schemas.microsoft.com/office/drawing/2014/main" id="{C15618F4-309E-5A53-63DB-72548CB071C1}"/>
                    </a:ext>
                  </a:extLst>
                </p:cNvPr>
                <p:cNvCxnSpPr>
                  <a:stCxn id="45" idx="3"/>
                  <a:endCxn id="47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A2BE90-7873-40AB-19FE-739F8CE1C412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2</a:t>
                </a:r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3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107406E-8407-2D80-A4DB-6AFE2A7E9D05}"/>
                </a:ext>
              </a:extLst>
            </p:cNvPr>
            <p:cNvGrpSpPr/>
            <p:nvPr/>
          </p:nvGrpSpPr>
          <p:grpSpPr>
            <a:xfrm>
              <a:off x="7714625" y="3199495"/>
              <a:ext cx="962824" cy="1984079"/>
              <a:chOff x="8717209" y="3197521"/>
              <a:chExt cx="962824" cy="1984079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ADCE3B2-E54C-CFDD-5A34-271BE3E39CD1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61AC7B64-DAB2-849E-93A2-D6F1E687A746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F2EFBDE-E1BE-3E3B-2DE1-6A9403D606BA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55" name="Graphic 54" descr="Branching diagram with solid fill">
                  <a:extLst>
                    <a:ext uri="{FF2B5EF4-FFF2-40B4-BE49-F238E27FC236}">
                      <a16:creationId xmlns:a16="http://schemas.microsoft.com/office/drawing/2014/main" id="{F1FA13A7-B47C-B190-12B2-D0CE47A71D7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9BD505D9-DFE6-E4F2-3733-70329C28FCBE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57" name="Graphic 56" descr="Normal Distribution with solid fill">
                  <a:extLst>
                    <a:ext uri="{FF2B5EF4-FFF2-40B4-BE49-F238E27FC236}">
                      <a16:creationId xmlns:a16="http://schemas.microsoft.com/office/drawing/2014/main" id="{B95B988B-BB03-C4E5-7342-10E03F6C4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58" name="Connector: Elbow 57">
                  <a:extLst>
                    <a:ext uri="{FF2B5EF4-FFF2-40B4-BE49-F238E27FC236}">
                      <a16:creationId xmlns:a16="http://schemas.microsoft.com/office/drawing/2014/main" id="{ABAC18EB-ADDF-7A04-A7FF-5EB0CCF445AA}"/>
                    </a:ext>
                  </a:extLst>
                </p:cNvPr>
                <p:cNvCxnSpPr>
                  <a:stCxn id="54" idx="3"/>
                  <a:endCxn id="56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DDEAD1B-953B-A279-D194-22F8BC1E1577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p-1</a:t>
                </a:r>
                <a:r>
                  <a:rPr lang="en-US" sz="1400" b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m</a:t>
                </a:r>
                <a:r>
                  <a:rPr lang="en-US" sz="1400" b="1" baseline="-2500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p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CBE55BB-E2E2-6D79-015F-8FECAF46161E}"/>
                </a:ext>
              </a:extLst>
            </p:cNvPr>
            <p:cNvGrpSpPr/>
            <p:nvPr/>
          </p:nvGrpSpPr>
          <p:grpSpPr>
            <a:xfrm>
              <a:off x="9160460" y="3199495"/>
              <a:ext cx="962824" cy="1984079"/>
              <a:chOff x="8717209" y="3197521"/>
              <a:chExt cx="962824" cy="1984079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4B91070-C5D2-1D33-4398-548515A12739}"/>
                  </a:ext>
                </a:extLst>
              </p:cNvPr>
              <p:cNvGrpSpPr/>
              <p:nvPr/>
            </p:nvGrpSpPr>
            <p:grpSpPr>
              <a:xfrm>
                <a:off x="8717209" y="3410643"/>
                <a:ext cx="962824" cy="1770957"/>
                <a:chOff x="8717209" y="3410643"/>
                <a:chExt cx="962824" cy="1770957"/>
              </a:xfrm>
            </p:grpSpPr>
            <p:sp>
              <p:nvSpPr>
                <p:cNvPr id="62" name="Rectangle: Rounded Corners 61">
                  <a:extLst>
                    <a:ext uri="{FF2B5EF4-FFF2-40B4-BE49-F238E27FC236}">
                      <a16:creationId xmlns:a16="http://schemas.microsoft.com/office/drawing/2014/main" id="{1216A39F-7B3D-7736-3AEC-ECB3D75D6A08}"/>
                    </a:ext>
                  </a:extLst>
                </p:cNvPr>
                <p:cNvSpPr/>
                <p:nvPr/>
              </p:nvSpPr>
              <p:spPr>
                <a:xfrm>
                  <a:off x="8717209" y="3410643"/>
                  <a:ext cx="962824" cy="1770957"/>
                </a:xfrm>
                <a:prstGeom prst="roundRect">
                  <a:avLst>
                    <a:gd name="adj" fmla="val 1407"/>
                  </a:avLst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2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6E836E0-86AD-7B79-54D8-BFB03ABDC735}"/>
                    </a:ext>
                  </a:extLst>
                </p:cNvPr>
                <p:cNvSpPr/>
                <p:nvPr/>
              </p:nvSpPr>
              <p:spPr>
                <a:xfrm>
                  <a:off x="8960081" y="3559509"/>
                  <a:ext cx="455287" cy="41632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/>
                </a:p>
              </p:txBody>
            </p:sp>
            <p:pic>
              <p:nvPicPr>
                <p:cNvPr id="64" name="Graphic 63" descr="Branching diagram with solid fill">
                  <a:extLst>
                    <a:ext uri="{FF2B5EF4-FFF2-40B4-BE49-F238E27FC236}">
                      <a16:creationId xmlns:a16="http://schemas.microsoft.com/office/drawing/2014/main" id="{A6DDDAD4-C6D6-9612-5B46-B160B1C112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957692" y="3519704"/>
                  <a:ext cx="489520" cy="489520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BAB6D2F-3C0B-6A0A-0DA6-77171BBEC4B2}"/>
                    </a:ext>
                  </a:extLst>
                </p:cNvPr>
                <p:cNvSpPr/>
                <p:nvPr/>
              </p:nvSpPr>
              <p:spPr>
                <a:xfrm>
                  <a:off x="8939133" y="4595265"/>
                  <a:ext cx="497182" cy="458984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pic>
              <p:nvPicPr>
                <p:cNvPr id="66" name="Graphic 65" descr="Normal Distribution with solid fill">
                  <a:extLst>
                    <a:ext uri="{FF2B5EF4-FFF2-40B4-BE49-F238E27FC236}">
                      <a16:creationId xmlns:a16="http://schemas.microsoft.com/office/drawing/2014/main" id="{1053FECD-C592-159E-F12F-89E97B1656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45904" y="4582937"/>
                  <a:ext cx="483640" cy="483640"/>
                </a:xfrm>
                <a:prstGeom prst="rect">
                  <a:avLst/>
                </a:prstGeom>
              </p:spPr>
            </p:pic>
            <p:cxnSp>
              <p:nvCxnSpPr>
                <p:cNvPr id="67" name="Connector: Elbow 66">
                  <a:extLst>
                    <a:ext uri="{FF2B5EF4-FFF2-40B4-BE49-F238E27FC236}">
                      <a16:creationId xmlns:a16="http://schemas.microsoft.com/office/drawing/2014/main" id="{7B9135BF-C207-BB3A-6AF9-42D7544A6244}"/>
                    </a:ext>
                  </a:extLst>
                </p:cNvPr>
                <p:cNvCxnSpPr>
                  <a:stCxn id="63" idx="3"/>
                  <a:endCxn id="65" idx="1"/>
                </p:cNvCxnSpPr>
                <p:nvPr/>
              </p:nvCxnSpPr>
              <p:spPr>
                <a:xfrm flipH="1">
                  <a:off x="8939133" y="3767670"/>
                  <a:ext cx="476235" cy="1057087"/>
                </a:xfrm>
                <a:prstGeom prst="bentConnector5">
                  <a:avLst>
                    <a:gd name="adj1" fmla="val -25601"/>
                    <a:gd name="adj2" fmla="val 48991"/>
                    <a:gd name="adj3" fmla="val 127201"/>
                  </a:avLst>
                </a:prstGeom>
                <a:ln>
                  <a:solidFill>
                    <a:schemeClr val="tx2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51FB43FD-C414-CD10-0F51-48155E0E4901}"/>
                  </a:ext>
                </a:extLst>
              </p:cNvPr>
              <p:cNvSpPr/>
              <p:nvPr/>
            </p:nvSpPr>
            <p:spPr>
              <a:xfrm>
                <a:off x="8717209" y="3197521"/>
                <a:ext cx="962824" cy="207160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 err="1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m</a:t>
                </a:r>
                <a:r>
                  <a:rPr lang="en-US" sz="1400" b="1" baseline="-25000" dirty="0" err="1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p</a:t>
                </a:r>
                <a:r>
                  <a:rPr lang="en-US" sz="1400" b="1" dirty="0" err="1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k</a:t>
                </a:r>
                <a:endParaRPr lang="en-US" sz="1400" b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5C19005-FFEF-054C-0469-754194B4F45E}"/>
              </a:ext>
            </a:extLst>
          </p:cNvPr>
          <p:cNvSpPr/>
          <p:nvPr/>
        </p:nvSpPr>
        <p:spPr>
          <a:xfrm>
            <a:off x="2665412" y="2514600"/>
            <a:ext cx="8001000" cy="3200400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llout: Up Arrow 2">
            <a:extLst>
              <a:ext uri="{FF2B5EF4-FFF2-40B4-BE49-F238E27FC236}">
                <a16:creationId xmlns:a16="http://schemas.microsoft.com/office/drawing/2014/main" id="{CE171EEF-B436-1D5E-59FD-A9F0D4D41D77}"/>
              </a:ext>
            </a:extLst>
          </p:cNvPr>
          <p:cNvSpPr/>
          <p:nvPr/>
        </p:nvSpPr>
        <p:spPr>
          <a:xfrm>
            <a:off x="2628380" y="5816228"/>
            <a:ext cx="8038032" cy="925840"/>
          </a:xfrm>
          <a:prstGeom prst="up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simplify this representation, let’s consider that this neuronal network is in fact a function – and lets call that function </a:t>
            </a:r>
            <a:r>
              <a:rPr lang="en-US" dirty="0" err="1">
                <a:highlight>
                  <a:srgbClr val="000000"/>
                </a:highlight>
              </a:rPr>
              <a:t>NN</a:t>
            </a:r>
            <a:r>
              <a:rPr lang="en-US" baseline="-25000" dirty="0" err="1">
                <a:highlight>
                  <a:srgbClr val="000000"/>
                </a:highlight>
              </a:rPr>
              <a:t>w</a:t>
            </a:r>
            <a:endParaRPr lang="en-US" baseline="-25000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804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means that we can represent a neuronal network in a mathematical way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Now, lets consider that our training set looks like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1827212" y="2667000"/>
                <a:ext cx="9689960" cy="1166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12" y="2667000"/>
                <a:ext cx="9689960" cy="1166088"/>
              </a:xfrm>
              <a:prstGeom prst="rect">
                <a:avLst/>
              </a:prstGeom>
              <a:blipFill>
                <a:blip r:embed="rId2"/>
                <a:stretch>
                  <a:fillRect t="-326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E776904-C8D9-6466-B66B-F621EFE22002}"/>
              </a:ext>
            </a:extLst>
          </p:cNvPr>
          <p:cNvGraphicFramePr>
            <a:graphicFrameLocks noGrp="1"/>
          </p:cNvGraphicFramePr>
          <p:nvPr/>
        </p:nvGraphicFramePr>
        <p:xfrm>
          <a:off x="1751010" y="4800600"/>
          <a:ext cx="961644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202">
                  <a:extLst>
                    <a:ext uri="{9D8B030D-6E8A-4147-A177-3AD203B41FA5}">
                      <a16:colId xmlns:a16="http://schemas.microsoft.com/office/drawing/2014/main" val="19606220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8246530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0927719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2229159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0835666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32234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5042325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063050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87196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Input</a:t>
                      </a:r>
                      <a:r>
                        <a:rPr lang="en-US" i="0" baseline="-25000" dirty="0"/>
                        <a:t>2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Input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Output</a:t>
                      </a:r>
                      <a:r>
                        <a:rPr lang="en-US" baseline="-25000" dirty="0" err="1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0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64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46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40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17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know that a perceptron can be described in the following way: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437E8A-6141-69A5-F178-54EA98E5BAB3}"/>
              </a:ext>
            </a:extLst>
          </p:cNvPr>
          <p:cNvGrpSpPr/>
          <p:nvPr/>
        </p:nvGrpSpPr>
        <p:grpSpPr>
          <a:xfrm>
            <a:off x="2436812" y="2696497"/>
            <a:ext cx="7162800" cy="2514600"/>
            <a:chOff x="2436812" y="2696497"/>
            <a:chExt cx="7162800" cy="25146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97E4B6D-AFA3-060F-1CC6-BA8844424FD6}"/>
                </a:ext>
              </a:extLst>
            </p:cNvPr>
            <p:cNvSpPr/>
            <p:nvPr/>
          </p:nvSpPr>
          <p:spPr>
            <a:xfrm>
              <a:off x="5027612" y="3378487"/>
              <a:ext cx="1066800" cy="10668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45CC08-C91C-92B9-97E8-DBEBC7723BE8}"/>
                </a:ext>
              </a:extLst>
            </p:cNvPr>
            <p:cNvSpPr/>
            <p:nvPr/>
          </p:nvSpPr>
          <p:spPr>
            <a:xfrm>
              <a:off x="2436812" y="2696497"/>
              <a:ext cx="914400" cy="381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A69831-1E72-03FC-F32B-9EB1841DA9BA}"/>
                </a:ext>
              </a:extLst>
            </p:cNvPr>
            <p:cNvSpPr/>
            <p:nvPr/>
          </p:nvSpPr>
          <p:spPr>
            <a:xfrm>
              <a:off x="2453644" y="3382297"/>
              <a:ext cx="914400" cy="381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1C9CB9E-0FE7-EB36-ED2A-FE0F4576304D}"/>
                </a:ext>
              </a:extLst>
            </p:cNvPr>
            <p:cNvSpPr/>
            <p:nvPr/>
          </p:nvSpPr>
          <p:spPr>
            <a:xfrm>
              <a:off x="2436812" y="3991897"/>
              <a:ext cx="914400" cy="381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CFDF0C-4067-D4D6-0AB7-328F19B0922D}"/>
                </a:ext>
              </a:extLst>
            </p:cNvPr>
            <p:cNvSpPr/>
            <p:nvPr/>
          </p:nvSpPr>
          <p:spPr>
            <a:xfrm>
              <a:off x="2453644" y="4830097"/>
              <a:ext cx="914400" cy="3810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Input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BBC38D-C815-E6EC-F716-28F655365829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2894012" y="4372897"/>
              <a:ext cx="16832" cy="457200"/>
            </a:xfrm>
            <a:prstGeom prst="line">
              <a:avLst/>
            </a:prstGeom>
            <a:ln w="38100">
              <a:prstDash val="sysDot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EE9F179-C89A-B77F-5D76-A044510C2B18}"/>
                </a:ext>
              </a:extLst>
            </p:cNvPr>
            <p:cNvCxnSpPr>
              <a:stCxn id="4" idx="3"/>
              <a:endCxn id="3" idx="2"/>
            </p:cNvCxnSpPr>
            <p:nvPr/>
          </p:nvCxnSpPr>
          <p:spPr>
            <a:xfrm>
              <a:off x="3351212" y="2886997"/>
              <a:ext cx="1676400" cy="10248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D28C035-95F6-2109-36EC-0218F3B05139}"/>
                </a:ext>
              </a:extLst>
            </p:cNvPr>
            <p:cNvCxnSpPr>
              <a:stCxn id="7" idx="3"/>
              <a:endCxn id="3" idx="2"/>
            </p:cNvCxnSpPr>
            <p:nvPr/>
          </p:nvCxnSpPr>
          <p:spPr>
            <a:xfrm>
              <a:off x="3368044" y="3572797"/>
              <a:ext cx="1659568" cy="3390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3B2910-B56D-373A-230B-C901F81B40B9}"/>
                </a:ext>
              </a:extLst>
            </p:cNvPr>
            <p:cNvCxnSpPr>
              <a:stCxn id="8" idx="3"/>
              <a:endCxn id="3" idx="2"/>
            </p:cNvCxnSpPr>
            <p:nvPr/>
          </p:nvCxnSpPr>
          <p:spPr>
            <a:xfrm flipV="1">
              <a:off x="3351212" y="3911887"/>
              <a:ext cx="1676400" cy="27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BB37172-F269-F690-2C0F-33C5AE82AECD}"/>
                </a:ext>
              </a:extLst>
            </p:cNvPr>
            <p:cNvCxnSpPr>
              <a:stCxn id="9" idx="3"/>
              <a:endCxn id="3" idx="2"/>
            </p:cNvCxnSpPr>
            <p:nvPr/>
          </p:nvCxnSpPr>
          <p:spPr>
            <a:xfrm flipV="1">
              <a:off x="3368044" y="3911887"/>
              <a:ext cx="1659568" cy="1108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E28886C-2725-008D-D728-1FA66E398E89}"/>
                </a:ext>
              </a:extLst>
            </p:cNvPr>
            <p:cNvSpPr txBox="1"/>
            <p:nvPr/>
          </p:nvSpPr>
          <p:spPr>
            <a:xfrm rot="2010965">
              <a:off x="3612471" y="3016918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9FFD51-2B33-4085-FB00-7A30AF86163A}"/>
                </a:ext>
              </a:extLst>
            </p:cNvPr>
            <p:cNvSpPr txBox="1"/>
            <p:nvPr/>
          </p:nvSpPr>
          <p:spPr>
            <a:xfrm rot="739247">
              <a:off x="3411118" y="3347593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</a:t>
              </a:r>
              <a:r>
                <a:rPr lang="en-US" baseline="-25000" dirty="0"/>
                <a:t>2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BA9144B-40FC-04BF-0D21-2C498BEB1222}"/>
                </a:ext>
              </a:extLst>
            </p:cNvPr>
            <p:cNvSpPr txBox="1"/>
            <p:nvPr/>
          </p:nvSpPr>
          <p:spPr>
            <a:xfrm rot="21003068">
              <a:off x="3258075" y="3748537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F231B4-91F8-C640-0EE3-D7D09D10CC7A}"/>
                </a:ext>
              </a:extLst>
            </p:cNvPr>
            <p:cNvSpPr txBox="1"/>
            <p:nvPr/>
          </p:nvSpPr>
          <p:spPr>
            <a:xfrm rot="19561792">
              <a:off x="3336773" y="4241611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weight</a:t>
              </a:r>
              <a:r>
                <a:rPr lang="en-US" baseline="-25000" dirty="0" err="1"/>
                <a:t>n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C80A5E4-4931-94D1-F2FE-B9C5C8F1F51C}"/>
                    </a:ext>
                  </a:extLst>
                </p:cNvPr>
                <p:cNvSpPr txBox="1"/>
                <p:nvPr/>
              </p:nvSpPr>
              <p:spPr>
                <a:xfrm>
                  <a:off x="5110474" y="3572797"/>
                  <a:ext cx="1106650" cy="6707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/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C80A5E4-4931-94D1-F2FE-B9C5C8F1F5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10474" y="3572797"/>
                  <a:ext cx="1106650" cy="67076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34749295-97F2-5A04-5056-89906656006D}"/>
                </a:ext>
              </a:extLst>
            </p:cNvPr>
            <p:cNvSpPr/>
            <p:nvPr/>
          </p:nvSpPr>
          <p:spPr>
            <a:xfrm>
              <a:off x="7694612" y="3686620"/>
              <a:ext cx="1905000" cy="45053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 dirty="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2F7490-1180-1BFE-93A5-D51A44D21652}"/>
                    </a:ext>
                  </a:extLst>
                </p:cNvPr>
                <p:cNvSpPr txBox="1"/>
                <p:nvPr/>
              </p:nvSpPr>
              <p:spPr>
                <a:xfrm>
                  <a:off x="7809542" y="3770143"/>
                  <a:ext cx="1675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𝒕𝒉𝒓𝒆𝒔𝒉𝒐𝒍𝒅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22F7490-1180-1BFE-93A5-D51A44D216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9542" y="3770143"/>
                  <a:ext cx="1675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091" r="-1818" b="-28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A359E3-BBB9-37F7-7CCD-2828626350AC}"/>
                </a:ext>
              </a:extLst>
            </p:cNvPr>
            <p:cNvCxnSpPr>
              <a:cxnSpLocks/>
              <a:stCxn id="24" idx="3"/>
              <a:endCxn id="25" idx="1"/>
            </p:cNvCxnSpPr>
            <p:nvPr/>
          </p:nvCxnSpPr>
          <p:spPr>
            <a:xfrm>
              <a:off x="6217124" y="3908178"/>
              <a:ext cx="1477488" cy="3709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4D9FD4-18F0-D367-6501-AA6CE4479EA2}"/>
                  </a:ext>
                </a:extLst>
              </p:cNvPr>
              <p:cNvSpPr txBox="1"/>
              <p:nvPr/>
            </p:nvSpPr>
            <p:spPr>
              <a:xfrm>
                <a:off x="4197828" y="5516831"/>
                <a:ext cx="417146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4D9FD4-18F0-D367-6501-AA6CE4479E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7828" y="5516831"/>
                <a:ext cx="4171462" cy="756233"/>
              </a:xfrm>
              <a:prstGeom prst="rect">
                <a:avLst/>
              </a:prstGeom>
              <a:blipFill>
                <a:blip r:embed="rId5"/>
                <a:stretch>
                  <a:fillRect l="-7273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57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means that we can represent a neuronal network in a mathematical way as follows: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Now, lets consider that our training set looks like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1827212" y="2667000"/>
                <a:ext cx="9456435" cy="11660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𝑖𝑛𝑝𝑢𝑡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𝑁𝑁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𝑖𝑛𝑝𝑢𝑡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𝑖𝑛𝑝𝑢𝑡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𝑜𝑢𝑡𝑝𝑢𝑡</m:t>
                      </m:r>
                      <m:r>
                        <a:rPr lang="en-US" sz="2000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212" y="2667000"/>
                <a:ext cx="9456435" cy="11660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7E776904-C8D9-6466-B66B-F621EFE22002}"/>
              </a:ext>
            </a:extLst>
          </p:cNvPr>
          <p:cNvGraphicFramePr>
            <a:graphicFrameLocks noGrp="1"/>
          </p:cNvGraphicFramePr>
          <p:nvPr/>
        </p:nvGraphicFramePr>
        <p:xfrm>
          <a:off x="1751010" y="4800600"/>
          <a:ext cx="9616442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38202">
                  <a:extLst>
                    <a:ext uri="{9D8B030D-6E8A-4147-A177-3AD203B41FA5}">
                      <a16:colId xmlns:a16="http://schemas.microsoft.com/office/drawing/2014/main" val="196062206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8246530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0927719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22291591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0835666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4322344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5042325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13063050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987196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Input</a:t>
                      </a:r>
                      <a:r>
                        <a:rPr lang="en-US" i="0" baseline="-25000" dirty="0"/>
                        <a:t>2</a:t>
                      </a:r>
                      <a:endParaRPr 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Input</a:t>
                      </a:r>
                      <a:r>
                        <a:rPr lang="en-US" baseline="-25000" dirty="0" err="1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-25000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  <a:r>
                        <a:rPr lang="en-US" baseline="-25000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Output</a:t>
                      </a:r>
                      <a:r>
                        <a:rPr lang="en-US" baseline="-25000" dirty="0" err="1"/>
                        <a:t>k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08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64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46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16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4042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99C583C-E3B6-D634-E207-272DD88160C2}"/>
              </a:ext>
            </a:extLst>
          </p:cNvPr>
          <p:cNvSpPr/>
          <p:nvPr/>
        </p:nvSpPr>
        <p:spPr>
          <a:xfrm>
            <a:off x="2589212" y="5562600"/>
            <a:ext cx="4343400" cy="3810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llout: Down Arrow 2">
                <a:extLst>
                  <a:ext uri="{FF2B5EF4-FFF2-40B4-BE49-F238E27FC236}">
                    <a16:creationId xmlns:a16="http://schemas.microsoft.com/office/drawing/2014/main" id="{93292F90-2215-6416-8296-BFB410535D8E}"/>
                  </a:ext>
                </a:extLst>
              </p:cNvPr>
              <p:cNvSpPr/>
              <p:nvPr/>
            </p:nvSpPr>
            <p:spPr>
              <a:xfrm>
                <a:off x="2284412" y="2942230"/>
                <a:ext cx="4724400" cy="2590800"/>
              </a:xfrm>
              <a:prstGeom prst="downArrowCallout">
                <a:avLst>
                  <a:gd name="adj1" fmla="val 8846"/>
                  <a:gd name="adj2" fmla="val 11128"/>
                  <a:gd name="adj3" fmla="val 11479"/>
                  <a:gd name="adj4" fmla="val 76215"/>
                </a:avLst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the input value associated with entry </a:t>
                </a:r>
                <a:r>
                  <a:rPr lang="en-US" b="1" dirty="0">
                    <a:highlight>
                      <a:srgbClr val="000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#2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training set.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refer to is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𝒊𝒏𝒑𝒖𝒕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allout: Down Arrow 2">
                <a:extLst>
                  <a:ext uri="{FF2B5EF4-FFF2-40B4-BE49-F238E27FC236}">
                    <a16:creationId xmlns:a16="http://schemas.microsoft.com/office/drawing/2014/main" id="{93292F90-2215-6416-8296-BFB410535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412" y="2942230"/>
                <a:ext cx="4724400" cy="2590800"/>
              </a:xfrm>
              <a:prstGeom prst="downArrowCallout">
                <a:avLst>
                  <a:gd name="adj1" fmla="val 8846"/>
                  <a:gd name="adj2" fmla="val 11128"/>
                  <a:gd name="adj3" fmla="val 11479"/>
                  <a:gd name="adj4" fmla="val 76215"/>
                </a:avLst>
              </a:prstGeom>
              <a:blipFill>
                <a:blip r:embed="rId3"/>
                <a:stretch>
                  <a:fillRect r="-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85109DB-A345-80C2-F84E-47182A782480}"/>
              </a:ext>
            </a:extLst>
          </p:cNvPr>
          <p:cNvSpPr/>
          <p:nvPr/>
        </p:nvSpPr>
        <p:spPr>
          <a:xfrm>
            <a:off x="7028445" y="5562600"/>
            <a:ext cx="4343400" cy="3810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llout: Down Arrow 6">
                <a:extLst>
                  <a:ext uri="{FF2B5EF4-FFF2-40B4-BE49-F238E27FC236}">
                    <a16:creationId xmlns:a16="http://schemas.microsoft.com/office/drawing/2014/main" id="{BB0344A6-3D89-341A-5DE5-24401D101A59}"/>
                  </a:ext>
                </a:extLst>
              </p:cNvPr>
              <p:cNvSpPr/>
              <p:nvPr/>
            </p:nvSpPr>
            <p:spPr>
              <a:xfrm>
                <a:off x="7092649" y="2286000"/>
                <a:ext cx="4724400" cy="3247030"/>
              </a:xfrm>
              <a:prstGeom prst="downArrowCallout">
                <a:avLst>
                  <a:gd name="adj1" fmla="val 8846"/>
                  <a:gd name="adj2" fmla="val 11128"/>
                  <a:gd name="adj3" fmla="val 11479"/>
                  <a:gd name="adj4" fmla="val 76215"/>
                </a:avLst>
              </a:prstGeom>
              <a:solidFill>
                <a:schemeClr val="tx1">
                  <a:lumMod val="50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the output value associated with entry </a:t>
                </a:r>
                <a:r>
                  <a:rPr lang="en-US" b="1" dirty="0">
                    <a:highlight>
                      <a:srgbClr val="000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#2</a:t>
                </a: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from the training set. We can think about the output value as the label (in many cases, the output value might be one scalar instead of multiple ones).</a:t>
                </a:r>
              </a:p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 can refer to is 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𝒐𝒖𝒕𝒑𝒖𝒕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eqArrPr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𝟓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𝟎𝟏</m:t>
                            </m:r>
                          </m:e>
                        </m:eqArr>
                      </m:e>
                    </m:d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llout: Down Arrow 6">
                <a:extLst>
                  <a:ext uri="{FF2B5EF4-FFF2-40B4-BE49-F238E27FC236}">
                    <a16:creationId xmlns:a16="http://schemas.microsoft.com/office/drawing/2014/main" id="{BB0344A6-3D89-341A-5DE5-24401D101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649" y="2286000"/>
                <a:ext cx="4724400" cy="3247030"/>
              </a:xfrm>
              <a:prstGeom prst="downArrowCallout">
                <a:avLst>
                  <a:gd name="adj1" fmla="val 8846"/>
                  <a:gd name="adj2" fmla="val 11128"/>
                  <a:gd name="adj3" fmla="val 11479"/>
                  <a:gd name="adj4" fmla="val 76215"/>
                </a:avLst>
              </a:prstGeom>
              <a:blipFill>
                <a:blip r:embed="rId4"/>
                <a:stretch>
                  <a:fillRect t="-746" r="-1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55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entry #2 from the training set, we will obtain the following equation: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2665412" y="2625563"/>
                <a:ext cx="3331040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−1.2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12" y="2625563"/>
                <a:ext cx="3331040" cy="1149674"/>
              </a:xfrm>
              <a:prstGeom prst="rect">
                <a:avLst/>
              </a:prstGeom>
              <a:blipFill>
                <a:blip r:embed="rId2"/>
                <a:stretch>
                  <a:fillRect l="-758" t="-1087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85109DB-A345-80C2-F84E-47182A782480}"/>
              </a:ext>
            </a:extLst>
          </p:cNvPr>
          <p:cNvSpPr/>
          <p:nvPr/>
        </p:nvSpPr>
        <p:spPr>
          <a:xfrm>
            <a:off x="4646612" y="2514600"/>
            <a:ext cx="1295400" cy="13716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llout: Left Arrow 7">
            <a:extLst>
              <a:ext uri="{FF2B5EF4-FFF2-40B4-BE49-F238E27FC236}">
                <a16:creationId xmlns:a16="http://schemas.microsoft.com/office/drawing/2014/main" id="{0A6F6ACA-B579-3EE6-C6BD-55102997A247}"/>
              </a:ext>
            </a:extLst>
          </p:cNvPr>
          <p:cNvSpPr/>
          <p:nvPr/>
        </p:nvSpPr>
        <p:spPr>
          <a:xfrm>
            <a:off x="6094412" y="2895600"/>
            <a:ext cx="4495800" cy="6096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9262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also called </a:t>
            </a:r>
            <a:r>
              <a:rPr lang="en-US" b="1" i="1" dirty="0">
                <a:solidFill>
                  <a:srgbClr val="FFC000"/>
                </a:solidFill>
              </a:rPr>
              <a:t>predicted value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6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entry #2 from the training set, we will obtain the following equation: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Ideally, we would like the result of </a:t>
            </a:r>
            <a:r>
              <a:rPr lang="en-US" b="1" i="1" dirty="0"/>
              <a:t>NN</a:t>
            </a:r>
            <a:r>
              <a:rPr lang="en-US" dirty="0"/>
              <a:t> function to 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2665412" y="2625563"/>
                <a:ext cx="3387146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−1.2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12" y="2625563"/>
                <a:ext cx="3387146" cy="1149674"/>
              </a:xfrm>
              <a:prstGeom prst="rect">
                <a:avLst/>
              </a:prstGeom>
              <a:blipFill>
                <a:blip r:embed="rId2"/>
                <a:stretch>
                  <a:fillRect l="-746" t="-1087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6C2A08-14AF-C8DE-1E04-63B98FD6C57D}"/>
                  </a:ext>
                </a:extLst>
              </p:cNvPr>
              <p:cNvSpPr txBox="1"/>
              <p:nvPr/>
            </p:nvSpPr>
            <p:spPr>
              <a:xfrm>
                <a:off x="2634931" y="5243924"/>
                <a:ext cx="2966005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−1.2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6C2A08-14AF-C8DE-1E04-63B98FD6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931" y="5243924"/>
                <a:ext cx="2966005" cy="1149674"/>
              </a:xfrm>
              <a:prstGeom prst="rect">
                <a:avLst/>
              </a:prstGeom>
              <a:blipFill>
                <a:blip r:embed="rId3"/>
                <a:stretch>
                  <a:fillRect l="-127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8A4C87D-C509-DB62-3A18-A44BCA2489D6}"/>
              </a:ext>
            </a:extLst>
          </p:cNvPr>
          <p:cNvGraphicFramePr>
            <a:graphicFrameLocks noGrp="1"/>
          </p:cNvGraphicFramePr>
          <p:nvPr/>
        </p:nvGraphicFramePr>
        <p:xfrm>
          <a:off x="5759132" y="5243924"/>
          <a:ext cx="5212080" cy="12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8640">
                  <a:extLst>
                    <a:ext uri="{9D8B030D-6E8A-4147-A177-3AD203B41FA5}">
                      <a16:colId xmlns:a16="http://schemas.microsoft.com/office/drawing/2014/main" val="196062206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1482465307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509277198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422291591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0835666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43223444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50423256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21306305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987196292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r>
                        <a:rPr lang="en-US" sz="11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r>
                        <a:rPr lang="en-US" sz="1100" i="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</a:t>
                      </a:r>
                      <a:r>
                        <a:rPr lang="en-US" sz="11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  <a:r>
                        <a:rPr lang="en-US" sz="11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  <a:r>
                        <a:rPr lang="en-US" sz="1100" baseline="-25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</a:t>
                      </a:r>
                      <a:r>
                        <a:rPr lang="en-US" sz="1100" baseline="-25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</a:t>
                      </a:r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608160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641545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46127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16443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24042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A8C8368-B906-5807-DA6F-5A7E9E28A327}"/>
              </a:ext>
            </a:extLst>
          </p:cNvPr>
          <p:cNvSpPr/>
          <p:nvPr/>
        </p:nvSpPr>
        <p:spPr>
          <a:xfrm>
            <a:off x="8502332" y="5720079"/>
            <a:ext cx="2468880" cy="3302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AF564D-2830-AF14-D31D-ABF3AFD34364}"/>
              </a:ext>
            </a:extLst>
          </p:cNvPr>
          <p:cNvSpPr/>
          <p:nvPr/>
        </p:nvSpPr>
        <p:spPr>
          <a:xfrm>
            <a:off x="4997132" y="6507479"/>
            <a:ext cx="54428" cy="45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7B111063-FB0D-556C-1DD4-04592BF88E1A}"/>
              </a:ext>
            </a:extLst>
          </p:cNvPr>
          <p:cNvCxnSpPr>
            <a:stCxn id="7" idx="2"/>
            <a:endCxn id="9" idx="4"/>
          </p:cNvCxnSpPr>
          <p:nvPr/>
        </p:nvCxnSpPr>
        <p:spPr>
          <a:xfrm rot="5400000">
            <a:off x="7129099" y="3945526"/>
            <a:ext cx="502920" cy="4712426"/>
          </a:xfrm>
          <a:prstGeom prst="bentConnector3">
            <a:avLst>
              <a:gd name="adj1" fmla="val 145455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D46249C-00DE-08AC-80EB-4059E94FD718}"/>
              </a:ext>
            </a:extLst>
          </p:cNvPr>
          <p:cNvSpPr/>
          <p:nvPr/>
        </p:nvSpPr>
        <p:spPr>
          <a:xfrm>
            <a:off x="6292532" y="5720079"/>
            <a:ext cx="2133600" cy="3302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30BAB1-40EC-9981-75F6-778D3F3D6338}"/>
              </a:ext>
            </a:extLst>
          </p:cNvPr>
          <p:cNvSpPr/>
          <p:nvPr/>
        </p:nvSpPr>
        <p:spPr>
          <a:xfrm>
            <a:off x="3701732" y="5166359"/>
            <a:ext cx="54428" cy="457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446C41F-2B77-6E64-204A-502F8A227669}"/>
              </a:ext>
            </a:extLst>
          </p:cNvPr>
          <p:cNvCxnSpPr>
            <a:cxnSpLocks/>
            <a:stCxn id="12" idx="0"/>
            <a:endCxn id="13" idx="0"/>
          </p:cNvCxnSpPr>
          <p:nvPr/>
        </p:nvCxnSpPr>
        <p:spPr>
          <a:xfrm rot="16200000" flipV="1">
            <a:off x="5267279" y="3628026"/>
            <a:ext cx="553720" cy="3630386"/>
          </a:xfrm>
          <a:prstGeom prst="bentConnector3">
            <a:avLst>
              <a:gd name="adj1" fmla="val 141284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86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the entry #2 from the training set, we will obtain the following equation: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Ideally, we would like the result of </a:t>
            </a:r>
            <a:r>
              <a:rPr lang="en-US" b="1" i="1" dirty="0"/>
              <a:t>NN</a:t>
            </a:r>
            <a:r>
              <a:rPr lang="en-US" dirty="0"/>
              <a:t> function to be: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2665412" y="2625563"/>
                <a:ext cx="3387146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−1.2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𝑜𝑢𝑡𝑝𝑢𝑡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12" y="2625563"/>
                <a:ext cx="3387146" cy="1149674"/>
              </a:xfrm>
              <a:prstGeom prst="rect">
                <a:avLst/>
              </a:prstGeom>
              <a:blipFill>
                <a:blip r:embed="rId2"/>
                <a:stretch>
                  <a:fillRect l="-746" t="-1087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6C2A08-14AF-C8DE-1E04-63B98FD6C57D}"/>
                  </a:ext>
                </a:extLst>
              </p:cNvPr>
              <p:cNvSpPr txBox="1"/>
              <p:nvPr/>
            </p:nvSpPr>
            <p:spPr>
              <a:xfrm>
                <a:off x="2634931" y="5243924"/>
                <a:ext cx="2966005" cy="11496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−1.2</m:t>
                                  </m:r>
                                </m:e>
                              </m:eqAr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.5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.01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6C2A08-14AF-C8DE-1E04-63B98FD6C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4931" y="5243924"/>
                <a:ext cx="2966005" cy="1149674"/>
              </a:xfrm>
              <a:prstGeom prst="rect">
                <a:avLst/>
              </a:prstGeom>
              <a:blipFill>
                <a:blip r:embed="rId3"/>
                <a:stretch>
                  <a:fillRect l="-1277" b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AE92361-36F1-8B25-4712-DE68489CA041}"/>
              </a:ext>
            </a:extLst>
          </p:cNvPr>
          <p:cNvSpPr/>
          <p:nvPr/>
        </p:nvSpPr>
        <p:spPr>
          <a:xfrm>
            <a:off x="4646612" y="2514600"/>
            <a:ext cx="1295400" cy="13716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7863AA-24D1-72CD-D1AA-899D936563A5}"/>
              </a:ext>
            </a:extLst>
          </p:cNvPr>
          <p:cNvSpPr/>
          <p:nvPr/>
        </p:nvSpPr>
        <p:spPr>
          <a:xfrm>
            <a:off x="4610771" y="5105400"/>
            <a:ext cx="874041" cy="1371600"/>
          </a:xfrm>
          <a:prstGeom prst="rect">
            <a:avLst/>
          </a:pr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2DC9A83-962A-C978-8F17-49978097104C}"/>
              </a:ext>
            </a:extLst>
          </p:cNvPr>
          <p:cNvCxnSpPr>
            <a:cxnSpLocks/>
            <a:stCxn id="2" idx="3"/>
            <a:endCxn id="6" idx="3"/>
          </p:cNvCxnSpPr>
          <p:nvPr/>
        </p:nvCxnSpPr>
        <p:spPr>
          <a:xfrm flipV="1">
            <a:off x="5600936" y="3200400"/>
            <a:ext cx="341076" cy="2618361"/>
          </a:xfrm>
          <a:prstGeom prst="bentConnector3">
            <a:avLst>
              <a:gd name="adj1" fmla="val 167023"/>
            </a:avLst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allout: Left Arrow 19">
            <a:extLst>
              <a:ext uri="{FF2B5EF4-FFF2-40B4-BE49-F238E27FC236}">
                <a16:creationId xmlns:a16="http://schemas.microsoft.com/office/drawing/2014/main" id="{A5CBFF25-FC1E-21CF-5864-08B5A9600448}"/>
              </a:ext>
            </a:extLst>
          </p:cNvPr>
          <p:cNvSpPr/>
          <p:nvPr/>
        </p:nvSpPr>
        <p:spPr>
          <a:xfrm>
            <a:off x="6856412" y="3810000"/>
            <a:ext cx="4495800" cy="12954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9262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actually translates that we need to find a way for the output vector (the prediction) to be closer to what we expect.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70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will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X for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Y for prediction. Y =</a:t>
            </a:r>
            <a:r>
              <a:rPr lang="en-US" sz="2000" dirty="0" err="1"/>
              <a:t>NN</a:t>
            </a:r>
            <a:r>
              <a:rPr lang="en-US" sz="2000" baseline="-25000" dirty="0" err="1"/>
              <a:t>w</a:t>
            </a:r>
            <a:r>
              <a:rPr lang="en-US" sz="2000" dirty="0"/>
              <a:t>(x)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t for target (expected value)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3007711" y="4038600"/>
                <a:ext cx="6388737" cy="22938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sz="20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sz="20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="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   and we need to compare this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expected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0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0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711" y="4038600"/>
                <a:ext cx="6388737" cy="2293898"/>
              </a:xfrm>
              <a:prstGeom prst="rect">
                <a:avLst/>
              </a:prstGeom>
              <a:blipFill>
                <a:blip r:embed="rId2"/>
                <a:stretch>
                  <a:fillRect b="-1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25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"/>
          <p:cNvSpPr txBox="1">
            <a:spLocks noGrp="1"/>
          </p:cNvSpPr>
          <p:nvPr>
            <p:ph type="body" idx="1"/>
          </p:nvPr>
        </p:nvSpPr>
        <p:spPr>
          <a:xfrm>
            <a:off x="1522435" y="2819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1"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477" name="Google Shape;1477;p24"/>
          <p:cNvSpPr txBox="1">
            <a:spLocks noGrp="1"/>
          </p:cNvSpPr>
          <p:nvPr>
            <p:ph type="body" idx="2"/>
          </p:nvPr>
        </p:nvSpPr>
        <p:spPr>
          <a:xfrm>
            <a:off x="1522412" y="1905000"/>
            <a:ext cx="9677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What is a cost (loss) function?:</a:t>
            </a:r>
          </a:p>
        </p:txBody>
      </p:sp>
      <p:sp>
        <p:nvSpPr>
          <p:cNvPr id="1478" name="Google Shape;147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Cost Functions</a:t>
            </a:r>
          </a:p>
        </p:txBody>
      </p:sp>
      <p:sp>
        <p:nvSpPr>
          <p:cNvPr id="2" name="Google Shape;1452;p22">
            <a:extLst>
              <a:ext uri="{FF2B5EF4-FFF2-40B4-BE49-F238E27FC236}">
                <a16:creationId xmlns:a16="http://schemas.microsoft.com/office/drawing/2014/main" id="{A08309C6-6802-3549-2EFE-079B4985AAEC}"/>
              </a:ext>
            </a:extLst>
          </p:cNvPr>
          <p:cNvSpPr txBox="1">
            <a:spLocks/>
          </p:cNvSpPr>
          <p:nvPr/>
        </p:nvSpPr>
        <p:spPr>
          <a:xfrm>
            <a:off x="1674835" y="29718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►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355600"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US" sz="2000" dirty="0"/>
              <a:t>It quantifies how well or poorly a neural network is performing in terms of making predictions.</a:t>
            </a:r>
          </a:p>
          <a:p>
            <a:pPr indent="-355600">
              <a:spcBef>
                <a:spcPts val="0"/>
              </a:spcBef>
              <a:buSzPts val="2000"/>
              <a:buFont typeface="Noto Sans Symbols"/>
              <a:buChar char="●"/>
            </a:pPr>
            <a:endParaRPr lang="en-US" sz="20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r>
              <a:rPr lang="en-US" sz="2000" dirty="0"/>
              <a:t>The primary purpose of the loss function is to measure the discrepancy between the network's predicted outputs and the actual target values (ground truth). </a:t>
            </a:r>
          </a:p>
          <a:p>
            <a:pPr>
              <a:spcBef>
                <a:spcPts val="0"/>
              </a:spcBef>
              <a:buFont typeface="Noto Sans Symbols"/>
              <a:buChar char="●"/>
            </a:pPr>
            <a:endParaRPr lang="en-US" sz="20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r>
              <a:rPr lang="en-US" sz="2000" dirty="0"/>
              <a:t>A change of weights affects the cost function even if the number of (in)correctly classified elements doesn’t change.</a:t>
            </a:r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67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518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well known cost function is </a:t>
            </a: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quared </a:t>
            </a:r>
            <a:r>
              <a:rPr lang="en-US" b="1" u="sng" dirty="0"/>
              <a:t>E</a:t>
            </a:r>
            <a:r>
              <a:rPr lang="en-US" dirty="0"/>
              <a:t>rror function: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Observations:</a:t>
            </a:r>
            <a:endParaRPr lang="en-US" dirty="0"/>
          </a:p>
          <a:p>
            <a:pPr lvl="1"/>
            <a:r>
              <a:rPr lang="en-US" dirty="0"/>
              <a:t>The cost is always positive</a:t>
            </a:r>
          </a:p>
          <a:p>
            <a:pPr lvl="1"/>
            <a:r>
              <a:rPr lang="en-US" dirty="0"/>
              <a:t>The closest the prediction vector is to the expected one, the closest the MSE will be to 0</a:t>
            </a:r>
          </a:p>
          <a:p>
            <a:pPr lvl="1"/>
            <a:r>
              <a:rPr lang="en-US" dirty="0"/>
              <a:t>Predictions that are far from target are penalized more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/>
              <p:nvPr/>
            </p:nvSpPr>
            <p:spPr>
              <a:xfrm>
                <a:off x="3579812" y="2362200"/>
                <a:ext cx="2994281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62C86D7-050D-0A60-DD06-A2DC09BF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9812" y="2362200"/>
                <a:ext cx="2994281" cy="1045927"/>
              </a:xfrm>
              <a:prstGeom prst="rect">
                <a:avLst/>
              </a:prstGeom>
              <a:blipFill>
                <a:blip r:embed="rId3"/>
                <a:stretch>
                  <a:fillRect l="-1688" t="-114458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20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M</a:t>
            </a:r>
            <a:r>
              <a:rPr lang="en-US" dirty="0"/>
              <a:t>ean </a:t>
            </a:r>
            <a:r>
              <a:rPr lang="en-US" b="1" u="sng" dirty="0"/>
              <a:t>S</a:t>
            </a:r>
            <a:r>
              <a:rPr lang="en-US" dirty="0"/>
              <a:t>quared </a:t>
            </a:r>
            <a:r>
              <a:rPr lang="en-US" b="1" u="sng" dirty="0"/>
              <a:t>E</a:t>
            </a:r>
            <a:r>
              <a:rPr lang="en-US" dirty="0"/>
              <a:t>rror has some advantages:</a:t>
            </a:r>
          </a:p>
          <a:p>
            <a:pPr lvl="1"/>
            <a:r>
              <a:rPr lang="en-US" dirty="0"/>
              <a:t>Continuous and differentiable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Resembles the variance formula from regression (we can look at this formula as a way to evaluate how far the input vector is from a hyperplane defined by the network).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practice, the MSE formula uses 1/2k instead of 1/k to allow easy derivation:</a:t>
            </a:r>
          </a:p>
          <a:p>
            <a:pPr lvl="1"/>
            <a:endParaRPr lang="en-US" dirty="0"/>
          </a:p>
          <a:p>
            <a:pPr marL="36576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FF965-66C6-C45B-9CC6-CCED765E3FB0}"/>
                  </a:ext>
                </a:extLst>
              </p:cNvPr>
              <p:cNvSpPr txBox="1"/>
              <p:nvPr/>
            </p:nvSpPr>
            <p:spPr>
              <a:xfrm>
                <a:off x="3732212" y="5298600"/>
                <a:ext cx="3383810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CFFF965-66C6-C45B-9CC6-CCED765E3F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212" y="5298600"/>
                <a:ext cx="3383810" cy="1045927"/>
              </a:xfrm>
              <a:prstGeom prst="rect">
                <a:avLst/>
              </a:prstGeom>
              <a:blipFill>
                <a:blip r:embed="rId2"/>
                <a:stretch>
                  <a:fillRect l="-1119" t="-113253" b="-175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"/>
          <p:cNvSpPr txBox="1">
            <a:spLocks noGrp="1"/>
          </p:cNvSpPr>
          <p:nvPr>
            <p:ph type="body" idx="1"/>
          </p:nvPr>
        </p:nvSpPr>
        <p:spPr>
          <a:xfrm>
            <a:off x="1522435" y="2819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1"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477" name="Google Shape;1477;p24"/>
          <p:cNvSpPr txBox="1">
            <a:spLocks noGrp="1"/>
          </p:cNvSpPr>
          <p:nvPr>
            <p:ph type="body" idx="2"/>
          </p:nvPr>
        </p:nvSpPr>
        <p:spPr>
          <a:xfrm>
            <a:off x="1522391" y="1600200"/>
            <a:ext cx="9677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Mean Square Error:</a:t>
            </a:r>
          </a:p>
        </p:txBody>
      </p:sp>
      <p:sp>
        <p:nvSpPr>
          <p:cNvPr id="1478" name="Google Shape;147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Cost Functions</a:t>
            </a:r>
          </a:p>
        </p:txBody>
      </p:sp>
      <p:sp>
        <p:nvSpPr>
          <p:cNvPr id="2" name="Google Shape;1452;p22">
            <a:extLst>
              <a:ext uri="{FF2B5EF4-FFF2-40B4-BE49-F238E27FC236}">
                <a16:creationId xmlns:a16="http://schemas.microsoft.com/office/drawing/2014/main" id="{A08309C6-6802-3549-2EFE-079B4985AAEC}"/>
              </a:ext>
            </a:extLst>
          </p:cNvPr>
          <p:cNvSpPr txBox="1">
            <a:spLocks/>
          </p:cNvSpPr>
          <p:nvPr/>
        </p:nvSpPr>
        <p:spPr>
          <a:xfrm>
            <a:off x="1522414" y="2438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►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sz="1800" dirty="0"/>
              <a:t>Advantages: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indent="-355600"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US" sz="1800" dirty="0"/>
              <a:t>Primarily used for regression tasks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indent="-355600">
              <a:spcBef>
                <a:spcPts val="0"/>
              </a:spcBef>
              <a:buSzPts val="2000"/>
              <a:buFont typeface="Noto Sans Symbols"/>
              <a:buChar char="●"/>
            </a:pPr>
            <a:r>
              <a:rPr lang="en-US" sz="1800" dirty="0"/>
              <a:t>Penalizes Larger Errors: MSE squares the error, so larger errors have a disproportionately larger effect on the loss. 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r>
              <a:rPr lang="en-US" sz="1800" dirty="0"/>
              <a:t>MSE is a convex function, which means that any local minimum is also a global minimum.</a:t>
            </a:r>
          </a:p>
          <a:p>
            <a:pPr>
              <a:spcBef>
                <a:spcPts val="0"/>
              </a:spcBef>
              <a:buFont typeface="Noto Sans Symbols"/>
              <a:buChar char="●"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sz="1800" dirty="0"/>
              <a:t>Disadvantages:</a:t>
            </a:r>
          </a:p>
          <a:p>
            <a:pPr>
              <a:spcBef>
                <a:spcPts val="0"/>
              </a:spcBef>
              <a:buFont typeface="Noto Sans Symbols"/>
              <a:buChar char="●"/>
            </a:pPr>
            <a:endParaRPr lang="en-US" sz="18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r>
              <a:rPr lang="en-US" sz="1800" dirty="0"/>
              <a:t>Very sensitive to outliers: A single large error can dominate the loss and lead to a model that performs poorly on the majority of the data </a:t>
            </a:r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106680" indent="0">
              <a:spcBef>
                <a:spcPts val="0"/>
              </a:spcBef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 marL="558800" lvl="1" indent="0">
              <a:spcBef>
                <a:spcPts val="0"/>
              </a:spcBef>
              <a:buFont typeface="Noto Sans Symbols"/>
              <a:buNone/>
            </a:pPr>
            <a:endParaRPr lang="en-US" sz="1800" dirty="0"/>
          </a:p>
          <a:p>
            <a:pPr>
              <a:spcBef>
                <a:spcPts val="0"/>
              </a:spcBef>
              <a:buFont typeface="Noto Sans Symbols"/>
              <a:buChar char="●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12631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0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45720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we can view a perceptron as a unit formed out of the following components:</a:t>
            </a: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Weights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 vector of weights)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Sums up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 function that computes the dot product between the vector of weights and its input)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Activation function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(a function that takes the result of the previous function and convert that scalar value into another value).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3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marL="301752" lvl="1" indent="0">
              <a:buNone/>
            </a:pPr>
            <a:r>
              <a:rPr lang="en-US" dirty="0"/>
              <a:t>The cost function tells us how bad we’re classifying an element. We can use this metric to tells us how bad we’re classifying a minibatch, or the entire dataset.</a:t>
            </a:r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1C8612-84E2-BFA7-43BB-0046F776D188}"/>
                  </a:ext>
                </a:extLst>
              </p:cNvPr>
              <p:cNvSpPr txBox="1"/>
              <p:nvPr/>
            </p:nvSpPr>
            <p:spPr>
              <a:xfrm>
                <a:off x="1520826" y="3124200"/>
                <a:ext cx="2469843" cy="12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91C8612-84E2-BFA7-43BB-0046F776D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26" y="3124200"/>
                <a:ext cx="2469843" cy="1207831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BF72FC-95D3-292B-9BA6-188B432F96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519704"/>
                  </p:ext>
                </p:extLst>
              </p:nvPr>
            </p:nvGraphicFramePr>
            <p:xfrm>
              <a:off x="5377236" y="3124200"/>
              <a:ext cx="5212080" cy="1295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960622064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4824653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509277198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4222915915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2083566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32234448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50423256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2130630507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71962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i="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081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464154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46127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164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24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B1BF72FC-95D3-292B-9BA6-188B432F96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4519704"/>
                  </p:ext>
                </p:extLst>
              </p:nvPr>
            </p:nvGraphicFramePr>
            <p:xfrm>
              <a:off x="5377236" y="3124200"/>
              <a:ext cx="5212080" cy="1295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960622064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4824653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509277198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4222915915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2083566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32234448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50423256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2130630507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71962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i="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081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464154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0000" t="-210000" r="-5400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34000" t="-210000" r="-3960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4138" t="-210000" r="-241379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4138" t="-210000" r="-141379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345" t="-210000" r="-5172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346127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164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24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Connector: Elbow 10">
            <a:extLst>
              <a:ext uri="{FF2B5EF4-FFF2-40B4-BE49-F238E27FC236}">
                <a16:creationId xmlns:a16="http://schemas.microsoft.com/office/drawing/2014/main" id="{0B793A76-762D-D0D9-0FBB-459A3C3F1EE3}"/>
              </a:ext>
            </a:extLst>
          </p:cNvPr>
          <p:cNvCxnSpPr/>
          <p:nvPr/>
        </p:nvCxnSpPr>
        <p:spPr>
          <a:xfrm rot="5400000">
            <a:off x="6747203" y="1825802"/>
            <a:ext cx="502920" cy="4712426"/>
          </a:xfrm>
          <a:prstGeom prst="bentConnector3">
            <a:avLst>
              <a:gd name="adj1" fmla="val 145455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13">
            <a:extLst>
              <a:ext uri="{FF2B5EF4-FFF2-40B4-BE49-F238E27FC236}">
                <a16:creationId xmlns:a16="http://schemas.microsoft.com/office/drawing/2014/main" id="{852F32B1-CBCB-DF00-A59F-54FB9DB3334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85383" y="1508302"/>
            <a:ext cx="553720" cy="3630386"/>
          </a:xfrm>
          <a:prstGeom prst="bentConnector3">
            <a:avLst>
              <a:gd name="adj1" fmla="val 141284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9C88FE-7997-1147-7C23-87DB832E4FCE}"/>
                  </a:ext>
                </a:extLst>
              </p:cNvPr>
              <p:cNvSpPr txBox="1"/>
              <p:nvPr/>
            </p:nvSpPr>
            <p:spPr>
              <a:xfrm>
                <a:off x="3632515" y="3142129"/>
                <a:ext cx="1346984" cy="1198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9C88FE-7997-1147-7C23-87DB832E4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15" y="3142129"/>
                <a:ext cx="1346984" cy="1198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EF570-3846-7F36-72D1-6C7A4E5049D6}"/>
                  </a:ext>
                </a:extLst>
              </p:cNvPr>
              <p:cNvSpPr txBox="1"/>
              <p:nvPr/>
            </p:nvSpPr>
            <p:spPr>
              <a:xfrm>
                <a:off x="1769130" y="4990510"/>
                <a:ext cx="5041380" cy="1104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B7EF570-3846-7F36-72D1-6C7A4E50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9130" y="4990510"/>
                <a:ext cx="5041380" cy="1104277"/>
              </a:xfrm>
              <a:prstGeom prst="rect">
                <a:avLst/>
              </a:prstGeom>
              <a:blipFill>
                <a:blip r:embed="rId6"/>
                <a:stretch>
                  <a:fillRect t="-107955" b="-160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EBB5350-BECB-2150-D13B-06D8721A9CBE}"/>
              </a:ext>
            </a:extLst>
          </p:cNvPr>
          <p:cNvSpPr txBox="1"/>
          <p:nvPr/>
        </p:nvSpPr>
        <p:spPr>
          <a:xfrm>
            <a:off x="6704012" y="4924926"/>
            <a:ext cx="61049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* m is the size of the minibatch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y</a:t>
            </a:r>
            <a:r>
              <a:rPr lang="en-US" baseline="-25000" dirty="0" err="1">
                <a:solidFill>
                  <a:schemeClr val="bg1"/>
                </a:solidFill>
              </a:rPr>
              <a:t>i,j</a:t>
            </a:r>
            <a:r>
              <a:rPr lang="en-US" baseline="-25000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is the j-</a:t>
            </a:r>
            <a:r>
              <a:rPr lang="en-US" dirty="0" err="1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element from the output vector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of the </a:t>
            </a:r>
            <a:r>
              <a:rPr lang="en-US" dirty="0" err="1">
                <a:solidFill>
                  <a:schemeClr val="bg1"/>
                </a:solidFill>
              </a:rPr>
              <a:t>i-th</a:t>
            </a:r>
            <a:r>
              <a:rPr lang="en-US" dirty="0">
                <a:solidFill>
                  <a:schemeClr val="bg1"/>
                </a:solidFill>
              </a:rPr>
              <a:t> input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* </a:t>
            </a:r>
            <a:r>
              <a:rPr lang="en-US" dirty="0" err="1">
                <a:solidFill>
                  <a:schemeClr val="bg1"/>
                </a:solidFill>
              </a:rPr>
              <a:t>t</a:t>
            </a:r>
            <a:r>
              <a:rPr lang="en-US" baseline="-25000" dirty="0" err="1">
                <a:solidFill>
                  <a:schemeClr val="bg1"/>
                </a:solidFill>
              </a:rPr>
              <a:t>i,j</a:t>
            </a:r>
            <a:r>
              <a:rPr lang="en-US" baseline="-2500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is the j-</a:t>
            </a:r>
            <a:r>
              <a:rPr lang="en-US" dirty="0" err="1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element from the target vector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 for the </a:t>
            </a:r>
            <a:r>
              <a:rPr lang="en-US" dirty="0" err="1">
                <a:solidFill>
                  <a:schemeClr val="bg1"/>
                </a:solidFill>
              </a:rPr>
              <a:t>i-th</a:t>
            </a:r>
            <a:r>
              <a:rPr lang="en-US" dirty="0">
                <a:solidFill>
                  <a:schemeClr val="bg1"/>
                </a:solidFill>
              </a:rPr>
              <a:t> element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555A18-08E4-8F8F-EE72-511626D292D7}"/>
              </a:ext>
            </a:extLst>
          </p:cNvPr>
          <p:cNvSpPr/>
          <p:nvPr/>
        </p:nvSpPr>
        <p:spPr>
          <a:xfrm>
            <a:off x="6025888" y="3707275"/>
            <a:ext cx="1981200" cy="17135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F205D1-B569-3250-5F9E-F7AB0DF42A8D}"/>
              </a:ext>
            </a:extLst>
          </p:cNvPr>
          <p:cNvSpPr/>
          <p:nvPr/>
        </p:nvSpPr>
        <p:spPr>
          <a:xfrm>
            <a:off x="8318910" y="3711433"/>
            <a:ext cx="1981200" cy="17135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6019E-3508-80D4-538E-ACAF80F928B0}"/>
              </a:ext>
            </a:extLst>
          </p:cNvPr>
          <p:cNvSpPr/>
          <p:nvPr/>
        </p:nvSpPr>
        <p:spPr>
          <a:xfrm>
            <a:off x="6038065" y="3966895"/>
            <a:ext cx="1981200" cy="171355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0BF6655-D87B-D926-6376-F3627BAC33DB}"/>
              </a:ext>
            </a:extLst>
          </p:cNvPr>
          <p:cNvSpPr/>
          <p:nvPr/>
        </p:nvSpPr>
        <p:spPr>
          <a:xfrm>
            <a:off x="8331087" y="3971053"/>
            <a:ext cx="1981200" cy="171355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013FD2-5EEE-2B6D-EED5-C5EBF0CBB1C8}"/>
              </a:ext>
            </a:extLst>
          </p:cNvPr>
          <p:cNvSpPr/>
          <p:nvPr/>
        </p:nvSpPr>
        <p:spPr>
          <a:xfrm>
            <a:off x="6025888" y="4215816"/>
            <a:ext cx="1981200" cy="171355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B0248-3761-77F7-ADF3-8F2B5883434D}"/>
              </a:ext>
            </a:extLst>
          </p:cNvPr>
          <p:cNvSpPr/>
          <p:nvPr/>
        </p:nvSpPr>
        <p:spPr>
          <a:xfrm>
            <a:off x="8318910" y="4219974"/>
            <a:ext cx="1981200" cy="171355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725919-3302-B08B-B7DF-6E2012E00B4A}"/>
              </a:ext>
            </a:extLst>
          </p:cNvPr>
          <p:cNvSpPr/>
          <p:nvPr/>
        </p:nvSpPr>
        <p:spPr>
          <a:xfrm>
            <a:off x="6038065" y="3428742"/>
            <a:ext cx="1981200" cy="171355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F4FF69-2F74-CFCC-331D-35347F73CC70}"/>
              </a:ext>
            </a:extLst>
          </p:cNvPr>
          <p:cNvSpPr/>
          <p:nvPr/>
        </p:nvSpPr>
        <p:spPr>
          <a:xfrm>
            <a:off x="8331087" y="3432900"/>
            <a:ext cx="1981200" cy="171355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59274-6FDD-5D81-1434-024E9847F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85BAA-5383-7F34-BD60-89C5CF31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3B149A-A327-3A63-BFB9-CF860217F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marL="301752" lvl="1" indent="0">
              <a:buNone/>
            </a:pPr>
            <a:r>
              <a:rPr lang="en-US" dirty="0"/>
              <a:t>The cost function tells us how bad we’re classifying an element. We can use this metric to tells us how bad we’re classifying a minibatch, or the entire dataset.</a:t>
            </a:r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F92F9-5D07-8A18-612B-1E5EA5A1F2E5}"/>
                  </a:ext>
                </a:extLst>
              </p:cNvPr>
              <p:cNvSpPr txBox="1"/>
              <p:nvPr/>
            </p:nvSpPr>
            <p:spPr>
              <a:xfrm>
                <a:off x="1520826" y="3124200"/>
                <a:ext cx="2469843" cy="12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𝑁𝑁</m:t>
                      </m:r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F92F9-5D07-8A18-612B-1E5EA5A1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826" y="3124200"/>
                <a:ext cx="2469843" cy="1207831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D54B1A3-400E-B628-5606-1E2BC4123E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77236" y="3124200"/>
              <a:ext cx="5212080" cy="1295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960622064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4824653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509277198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4222915915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2083566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32234448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50423256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2130630507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71962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i="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081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464154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100" b="1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𝒌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4346127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164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2404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5D54B1A3-400E-B628-5606-1E2BC4123E6D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377236" y="3124200"/>
              <a:ext cx="5212080" cy="12954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548640">
                      <a:extLst>
                        <a:ext uri="{9D8B030D-6E8A-4147-A177-3AD203B41FA5}">
                          <a16:colId xmlns:a16="http://schemas.microsoft.com/office/drawing/2014/main" val="1960622064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1482465307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509277198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4222915915"/>
                        </a:ext>
                      </a:extLst>
                    </a:gridCol>
                    <a:gridCol w="640080">
                      <a:extLst>
                        <a:ext uri="{9D8B030D-6E8A-4147-A177-3AD203B41FA5}">
                          <a16:colId xmlns:a16="http://schemas.microsoft.com/office/drawing/2014/main" val="32083566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32234448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50423256"/>
                        </a:ext>
                      </a:extLst>
                    </a:gridCol>
                    <a:gridCol w="274320">
                      <a:extLst>
                        <a:ext uri="{9D8B030D-6E8A-4147-A177-3AD203B41FA5}">
                          <a16:colId xmlns:a16="http://schemas.microsoft.com/office/drawing/2014/main" val="2130630507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9871962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Entry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i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i="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i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Input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2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Output</a:t>
                          </a:r>
                          <a:r>
                            <a:rPr lang="en-US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4060816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464154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90000" t="-210000" r="-5400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34000" t="-210000" r="-396000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4138" t="-210000" r="-241379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4138" t="-210000" r="-141379" b="-2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b="1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10345" t="-210000" r="-5172" b="-2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43461278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91644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r>
                            <a:rPr lang="en-US" sz="11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#m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8240420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7" name="Connector: Elbow 10">
            <a:extLst>
              <a:ext uri="{FF2B5EF4-FFF2-40B4-BE49-F238E27FC236}">
                <a16:creationId xmlns:a16="http://schemas.microsoft.com/office/drawing/2014/main" id="{88EAE3F4-A4A6-883D-C64D-DB2BF6FF78E8}"/>
              </a:ext>
            </a:extLst>
          </p:cNvPr>
          <p:cNvCxnSpPr/>
          <p:nvPr/>
        </p:nvCxnSpPr>
        <p:spPr>
          <a:xfrm rot="5400000">
            <a:off x="6747203" y="1825802"/>
            <a:ext cx="502920" cy="4712426"/>
          </a:xfrm>
          <a:prstGeom prst="bentConnector3">
            <a:avLst>
              <a:gd name="adj1" fmla="val 145455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Connector: Elbow 13">
            <a:extLst>
              <a:ext uri="{FF2B5EF4-FFF2-40B4-BE49-F238E27FC236}">
                <a16:creationId xmlns:a16="http://schemas.microsoft.com/office/drawing/2014/main" id="{027A91D0-2092-C50A-FB5A-4AC57946244F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85383" y="1508302"/>
            <a:ext cx="553720" cy="3630386"/>
          </a:xfrm>
          <a:prstGeom prst="bentConnector3">
            <a:avLst>
              <a:gd name="adj1" fmla="val 141284"/>
            </a:avLst>
          </a:prstGeom>
          <a:ln w="3810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B90DA4-088B-BE2A-50BB-D60F1213547B}"/>
                  </a:ext>
                </a:extLst>
              </p:cNvPr>
              <p:cNvSpPr txBox="1"/>
              <p:nvPr/>
            </p:nvSpPr>
            <p:spPr>
              <a:xfrm>
                <a:off x="3632515" y="3142129"/>
                <a:ext cx="1346984" cy="11981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sz="18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e>
                        <m:sub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B90DA4-088B-BE2A-50BB-D60F12135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515" y="3142129"/>
                <a:ext cx="1346984" cy="11981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302E6A8-D1BE-D627-8588-A319E985BC69}"/>
              </a:ext>
            </a:extLst>
          </p:cNvPr>
          <p:cNvSpPr txBox="1"/>
          <p:nvPr/>
        </p:nvSpPr>
        <p:spPr>
          <a:xfrm>
            <a:off x="6780212" y="5384297"/>
            <a:ext cx="2574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shorter notation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9F5F43-C0AA-E376-858E-F8DBE5F957C7}"/>
              </a:ext>
            </a:extLst>
          </p:cNvPr>
          <p:cNvSpPr/>
          <p:nvPr/>
        </p:nvSpPr>
        <p:spPr>
          <a:xfrm>
            <a:off x="6025888" y="3707275"/>
            <a:ext cx="1981200" cy="17135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17A118-65AF-273E-23EA-4FCFAAE20494}"/>
              </a:ext>
            </a:extLst>
          </p:cNvPr>
          <p:cNvSpPr/>
          <p:nvPr/>
        </p:nvSpPr>
        <p:spPr>
          <a:xfrm>
            <a:off x="8318910" y="3711433"/>
            <a:ext cx="1981200" cy="171355"/>
          </a:xfrm>
          <a:prstGeom prst="rect">
            <a:avLst/>
          </a:prstGeom>
          <a:noFill/>
          <a:ln w="25400">
            <a:solidFill>
              <a:srgbClr val="C0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F2ED87-218E-8101-EBFC-AE1D77BA6E45}"/>
              </a:ext>
            </a:extLst>
          </p:cNvPr>
          <p:cNvSpPr/>
          <p:nvPr/>
        </p:nvSpPr>
        <p:spPr>
          <a:xfrm>
            <a:off x="6038065" y="3966895"/>
            <a:ext cx="1981200" cy="171355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793263-CF8F-FFD7-B5EE-189B4B431461}"/>
              </a:ext>
            </a:extLst>
          </p:cNvPr>
          <p:cNvSpPr/>
          <p:nvPr/>
        </p:nvSpPr>
        <p:spPr>
          <a:xfrm>
            <a:off x="8331087" y="3971053"/>
            <a:ext cx="1981200" cy="171355"/>
          </a:xfrm>
          <a:prstGeom prst="rect">
            <a:avLst/>
          </a:prstGeom>
          <a:noFill/>
          <a:ln w="25400">
            <a:solidFill>
              <a:schemeClr val="bg2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933D55-E8E6-C535-ACF8-FCC0A0098842}"/>
              </a:ext>
            </a:extLst>
          </p:cNvPr>
          <p:cNvSpPr/>
          <p:nvPr/>
        </p:nvSpPr>
        <p:spPr>
          <a:xfrm>
            <a:off x="6025888" y="4215816"/>
            <a:ext cx="1981200" cy="171355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CD9F49-D3B7-2383-C8EA-37C3784A4BCE}"/>
              </a:ext>
            </a:extLst>
          </p:cNvPr>
          <p:cNvSpPr/>
          <p:nvPr/>
        </p:nvSpPr>
        <p:spPr>
          <a:xfrm>
            <a:off x="8318910" y="4219974"/>
            <a:ext cx="1981200" cy="171355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C50447B-C802-78F4-73D4-EF8CDFC58395}"/>
              </a:ext>
            </a:extLst>
          </p:cNvPr>
          <p:cNvSpPr/>
          <p:nvPr/>
        </p:nvSpPr>
        <p:spPr>
          <a:xfrm>
            <a:off x="6038065" y="3428742"/>
            <a:ext cx="1981200" cy="171355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E19CD6-210F-FF6F-1138-737FF75E6027}"/>
              </a:ext>
            </a:extLst>
          </p:cNvPr>
          <p:cNvSpPr/>
          <p:nvPr/>
        </p:nvSpPr>
        <p:spPr>
          <a:xfrm>
            <a:off x="8331087" y="3432900"/>
            <a:ext cx="1981200" cy="171355"/>
          </a:xfrm>
          <a:prstGeom prst="rect">
            <a:avLst/>
          </a:prstGeom>
          <a:noFill/>
          <a:ln w="25400"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11615-BDC4-5374-CA21-951D35200D21}"/>
                  </a:ext>
                </a:extLst>
              </p:cNvPr>
              <p:cNvSpPr txBox="1"/>
              <p:nvPr/>
            </p:nvSpPr>
            <p:spPr>
              <a:xfrm>
                <a:off x="569602" y="5146633"/>
                <a:ext cx="640783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611615-BDC4-5374-CA21-951D35200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2" y="5146633"/>
                <a:ext cx="6407834" cy="988540"/>
              </a:xfrm>
              <a:prstGeom prst="rect">
                <a:avLst/>
              </a:prstGeom>
              <a:blipFill>
                <a:blip r:embed="rId6"/>
                <a:stretch>
                  <a:fillRect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0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>
          <a:extLst>
            <a:ext uri="{FF2B5EF4-FFF2-40B4-BE49-F238E27FC236}">
              <a16:creationId xmlns:a16="http://schemas.microsoft.com/office/drawing/2014/main" id="{9E63C9A8-A657-F4EC-8134-D9E9927DE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">
            <a:extLst>
              <a:ext uri="{FF2B5EF4-FFF2-40B4-BE49-F238E27FC236}">
                <a16:creationId xmlns:a16="http://schemas.microsoft.com/office/drawing/2014/main" id="{F84F7B9D-B8F2-E6D4-E61C-D173995DB3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2435" y="2819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1"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477" name="Google Shape;1477;p24">
            <a:extLst>
              <a:ext uri="{FF2B5EF4-FFF2-40B4-BE49-F238E27FC236}">
                <a16:creationId xmlns:a16="http://schemas.microsoft.com/office/drawing/2014/main" id="{A998D5B2-A12D-D223-6012-8FACACBCCDD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22391" y="1600200"/>
            <a:ext cx="9677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Mean Square Error:</a:t>
            </a:r>
          </a:p>
        </p:txBody>
      </p:sp>
      <p:sp>
        <p:nvSpPr>
          <p:cNvPr id="1478" name="Google Shape;1478;p24">
            <a:extLst>
              <a:ext uri="{FF2B5EF4-FFF2-40B4-BE49-F238E27FC236}">
                <a16:creationId xmlns:a16="http://schemas.microsoft.com/office/drawing/2014/main" id="{B6A755F0-1730-BC27-B91D-21FBFE68B0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Gradient Descent</a:t>
            </a:r>
          </a:p>
        </p:txBody>
      </p:sp>
      <p:sp>
        <p:nvSpPr>
          <p:cNvPr id="2" name="Google Shape;1452;p22">
            <a:extLst>
              <a:ext uri="{FF2B5EF4-FFF2-40B4-BE49-F238E27FC236}">
                <a16:creationId xmlns:a16="http://schemas.microsoft.com/office/drawing/2014/main" id="{2F552743-5E24-B43D-42A9-25EB08763C8D}"/>
              </a:ext>
            </a:extLst>
          </p:cNvPr>
          <p:cNvSpPr txBox="1">
            <a:spLocks/>
          </p:cNvSpPr>
          <p:nvPr/>
        </p:nvSpPr>
        <p:spPr>
          <a:xfrm>
            <a:off x="1522414" y="2438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052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Noto Sans Symbols"/>
              <a:buChar char="►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sz="1800" dirty="0"/>
              <a:t>So having a cost function we know how bad we’re classifying the entire dataset.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sz="1800" dirty="0"/>
              <a:t>The training is no longer driven by directly comparing prediction and output, as in perceptron, but by the Cost Function.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1800" dirty="0"/>
          </a:p>
          <a:p>
            <a:pPr marL="101600" indent="0">
              <a:spcBef>
                <a:spcPts val="0"/>
              </a:spcBef>
              <a:buSzPts val="2000"/>
              <a:buNone/>
            </a:pPr>
            <a:r>
              <a:rPr lang="en-US" sz="1800" dirty="0"/>
              <a:t>This is an optimization problem. There are multiple ways to minimize/maximize a function. Neural networks use gradient descent.  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B0DCA2-9DE2-5B1B-FB7C-E504F211C282}"/>
              </a:ext>
            </a:extLst>
          </p:cNvPr>
          <p:cNvSpPr txBox="1"/>
          <p:nvPr/>
        </p:nvSpPr>
        <p:spPr>
          <a:xfrm>
            <a:off x="3122612" y="3081354"/>
            <a:ext cx="23622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Minimize the cost function </a:t>
            </a:r>
            <a:endParaRPr lang="en-US" dirty="0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E67C293B-52AB-8101-6A83-241B549BA014}"/>
              </a:ext>
            </a:extLst>
          </p:cNvPr>
          <p:cNvSpPr/>
          <p:nvPr/>
        </p:nvSpPr>
        <p:spPr>
          <a:xfrm>
            <a:off x="2802455" y="3081354"/>
            <a:ext cx="320145" cy="646331"/>
          </a:xfrm>
          <a:prstGeom prst="downArrow">
            <a:avLst/>
          </a:prstGeom>
          <a:solidFill>
            <a:srgbClr val="C00000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E697E-440D-3760-A4CE-587111FCB5EC}"/>
              </a:ext>
            </a:extLst>
          </p:cNvPr>
          <p:cNvSpPr txBox="1"/>
          <p:nvPr/>
        </p:nvSpPr>
        <p:spPr>
          <a:xfrm>
            <a:off x="6551612" y="3081790"/>
            <a:ext cx="236220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Increase Model Accuracy on training set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2E6FA65-80E4-6A47-3024-35A0E69F004C}"/>
              </a:ext>
            </a:extLst>
          </p:cNvPr>
          <p:cNvSpPr/>
          <p:nvPr/>
        </p:nvSpPr>
        <p:spPr>
          <a:xfrm rot="10800000">
            <a:off x="8916685" y="3023083"/>
            <a:ext cx="320145" cy="646331"/>
          </a:xfrm>
          <a:prstGeom prst="downArrow">
            <a:avLst/>
          </a:prstGeom>
          <a:solidFill>
            <a:schemeClr val="accent3"/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70B9D-D319-EBA9-4D19-22C3A8DF37CB}"/>
              </a:ext>
            </a:extLst>
          </p:cNvPr>
          <p:cNvSpPr txBox="1"/>
          <p:nvPr/>
        </p:nvSpPr>
        <p:spPr>
          <a:xfrm>
            <a:off x="5850830" y="3207749"/>
            <a:ext cx="33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536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4"/>
          <p:cNvSpPr txBox="1">
            <a:spLocks noGrp="1"/>
          </p:cNvSpPr>
          <p:nvPr>
            <p:ph type="body" idx="1"/>
          </p:nvPr>
        </p:nvSpPr>
        <p:spPr>
          <a:xfrm>
            <a:off x="1522435" y="2819400"/>
            <a:ext cx="9774600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0" lvl="1" indent="457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1"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  <a:p>
            <a:pPr marL="576072" lvl="1" indent="-14732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1477" name="Google Shape;1477;p24"/>
          <p:cNvSpPr txBox="1">
            <a:spLocks noGrp="1"/>
          </p:cNvSpPr>
          <p:nvPr>
            <p:ph type="body" idx="2"/>
          </p:nvPr>
        </p:nvSpPr>
        <p:spPr>
          <a:xfrm>
            <a:off x="1522412" y="1905000"/>
            <a:ext cx="96774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Examples of graphs of loss functions with only 2 weights</a:t>
            </a:r>
          </a:p>
        </p:txBody>
      </p:sp>
      <p:sp>
        <p:nvSpPr>
          <p:cNvPr id="1478" name="Google Shape;147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dirty="0"/>
              <a:t>Loss Functions</a:t>
            </a:r>
          </a:p>
        </p:txBody>
      </p:sp>
      <p:sp>
        <p:nvSpPr>
          <p:cNvPr id="4" name="Google Shape;1628;p28">
            <a:extLst>
              <a:ext uri="{FF2B5EF4-FFF2-40B4-BE49-F238E27FC236}">
                <a16:creationId xmlns:a16="http://schemas.microsoft.com/office/drawing/2014/main" id="{2D95966E-D5DE-DF10-3914-50FADAA01C38}"/>
              </a:ext>
            </a:extLst>
          </p:cNvPr>
          <p:cNvSpPr txBox="1"/>
          <p:nvPr/>
        </p:nvSpPr>
        <p:spPr>
          <a:xfrm>
            <a:off x="7466012" y="6410325"/>
            <a:ext cx="4572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https://</a:t>
            </a:r>
            <a:r>
              <a:rPr lang="en-US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blog.paperspace.com</a:t>
            </a: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/intro-to-optimization-in-deep-learning-gradient-descent/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Picture 6" descr="A rainbow colored curves and a cube&#10;&#10;Description automatically generated with medium confidence">
            <a:extLst>
              <a:ext uri="{FF2B5EF4-FFF2-40B4-BE49-F238E27FC236}">
                <a16:creationId xmlns:a16="http://schemas.microsoft.com/office/drawing/2014/main" id="{2E119EFB-937E-338A-E723-0B052C46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04" y="3050428"/>
            <a:ext cx="5282834" cy="2984612"/>
          </a:xfrm>
          <a:prstGeom prst="rect">
            <a:avLst/>
          </a:prstGeom>
        </p:spPr>
      </p:pic>
      <p:pic>
        <p:nvPicPr>
          <p:cNvPr id="8198" name="Picture 6" descr="challenges-1">
            <a:extLst>
              <a:ext uri="{FF2B5EF4-FFF2-40B4-BE49-F238E27FC236}">
                <a16:creationId xmlns:a16="http://schemas.microsoft.com/office/drawing/2014/main" id="{E31EC4EC-9605-1D65-6BB7-45FCB9CF7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39" y="3039159"/>
            <a:ext cx="4194740" cy="319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4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686;p29" descr="http://www.vias.org/tmdatanaleng/img/lda_example.png">
            <a:extLst>
              <a:ext uri="{FF2B5EF4-FFF2-40B4-BE49-F238E27FC236}">
                <a16:creationId xmlns:a16="http://schemas.microsoft.com/office/drawing/2014/main" id="{D878AE2C-967F-7F4D-8370-94CEF3F093C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6221" y="2240280"/>
            <a:ext cx="3200400" cy="3312696"/>
          </a:xfrm>
          <a:prstGeom prst="rect">
            <a:avLst/>
          </a:prstGeom>
          <a:noFill/>
          <a:ln>
            <a:solidFill>
              <a:schemeClr val="bg1">
                <a:alpha val="10862"/>
              </a:schemeClr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6" y="1600200"/>
            <a:ext cx="7184803" cy="5029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OBS: We have two functions:</a:t>
            </a:r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b="1" dirty="0"/>
              <a:t>Function that maps the input to an output:</a:t>
            </a:r>
          </a:p>
          <a:p>
            <a:pPr indent="-457200">
              <a:buAutoNum type="arabicPeriod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This is what we aim to obtain: Is what we’ve previously defined by </a:t>
            </a:r>
            <a:r>
              <a:rPr lang="en-US" dirty="0" err="1"/>
              <a:t>NN</a:t>
            </a:r>
            <a:r>
              <a:rPr lang="en-US" baseline="-25000" dirty="0" err="1"/>
              <a:t>w</a:t>
            </a:r>
            <a:r>
              <a:rPr lang="en-US" dirty="0"/>
              <a:t>.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dirty="0"/>
              <a:t>An example: a function that assigns a color to a point with 2 coordinates. 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This is a function of the input (x) and we’re interested in the output (y)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We do not know how this function should look like, so we change the weights to find the best function.  Each change of weights, generates a new function of the input.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A move along the input of the graph of the function is equivalent to predicting another input</a:t>
            </a:r>
          </a:p>
          <a:p>
            <a:pPr marL="0" indent="0">
              <a:buNone/>
            </a:pPr>
            <a:endParaRPr lang="en-US" dirty="0"/>
          </a:p>
          <a:p>
            <a:pPr indent="-457200">
              <a:buAutoNum type="arabicPeriod"/>
            </a:pPr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29375BBD-7951-D313-39E8-7358E60424F7}"/>
              </a:ext>
            </a:extLst>
          </p:cNvPr>
          <p:cNvSpPr/>
          <p:nvPr/>
        </p:nvSpPr>
        <p:spPr>
          <a:xfrm>
            <a:off x="9330123" y="2722230"/>
            <a:ext cx="2393004" cy="2247089"/>
          </a:xfrm>
          <a:custGeom>
            <a:avLst/>
            <a:gdLst>
              <a:gd name="connsiteX0" fmla="*/ 0 w 2393004"/>
              <a:gd name="connsiteY0" fmla="*/ 0 h 2247089"/>
              <a:gd name="connsiteX1" fmla="*/ 340468 w 2393004"/>
              <a:gd name="connsiteY1" fmla="*/ 1147864 h 2247089"/>
              <a:gd name="connsiteX2" fmla="*/ 885217 w 2393004"/>
              <a:gd name="connsiteY2" fmla="*/ 1293779 h 2247089"/>
              <a:gd name="connsiteX3" fmla="*/ 1108953 w 2393004"/>
              <a:gd name="connsiteY3" fmla="*/ 1439693 h 2247089"/>
              <a:gd name="connsiteX4" fmla="*/ 1478604 w 2393004"/>
              <a:gd name="connsiteY4" fmla="*/ 1420238 h 2247089"/>
              <a:gd name="connsiteX5" fmla="*/ 2393004 w 2393004"/>
              <a:gd name="connsiteY5" fmla="*/ 2247089 h 2247089"/>
              <a:gd name="connsiteX6" fmla="*/ 2393004 w 2393004"/>
              <a:gd name="connsiteY6" fmla="*/ 2247089 h 224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93004" h="2247089">
                <a:moveTo>
                  <a:pt x="0" y="0"/>
                </a:moveTo>
                <a:cubicBezTo>
                  <a:pt x="96466" y="466117"/>
                  <a:pt x="192932" y="932234"/>
                  <a:pt x="340468" y="1147864"/>
                </a:cubicBezTo>
                <a:cubicBezTo>
                  <a:pt x="488004" y="1363494"/>
                  <a:pt x="757136" y="1245141"/>
                  <a:pt x="885217" y="1293779"/>
                </a:cubicBezTo>
                <a:cubicBezTo>
                  <a:pt x="1013298" y="1342417"/>
                  <a:pt x="1010055" y="1418617"/>
                  <a:pt x="1108953" y="1439693"/>
                </a:cubicBezTo>
                <a:cubicBezTo>
                  <a:pt x="1207851" y="1460769"/>
                  <a:pt x="1264596" y="1285672"/>
                  <a:pt x="1478604" y="1420238"/>
                </a:cubicBezTo>
                <a:cubicBezTo>
                  <a:pt x="1692613" y="1554804"/>
                  <a:pt x="2393004" y="2247089"/>
                  <a:pt x="2393004" y="2247089"/>
                </a:cubicBezTo>
                <a:lnTo>
                  <a:pt x="2393004" y="2247089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B14A4A-C522-B4BF-F15B-A406ED57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76886-2D9D-34E3-1035-EF9C79B2E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3437" y="1600200"/>
            <a:ext cx="6499004" cy="50292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2.</a:t>
            </a:r>
            <a:r>
              <a:rPr lang="en-US" sz="2200" b="1" dirty="0"/>
              <a:t> A Cost function</a:t>
            </a:r>
          </a:p>
          <a:p>
            <a:pPr marL="0" indent="0">
              <a:buNone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This is a function of the function we’re trying to find (</a:t>
            </a:r>
            <a:r>
              <a:rPr lang="en-US" dirty="0" err="1"/>
              <a:t>NN</a:t>
            </a:r>
            <a:r>
              <a:rPr lang="en-US" baseline="-25000" dirty="0" err="1"/>
              <a:t>w</a:t>
            </a:r>
            <a:r>
              <a:rPr lang="en-US" dirty="0"/>
              <a:t>). 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The output of this function is a value that shows the discrepancy between the output of the first function (neural network) and the target. 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The cost function doesn’t change during training. </a:t>
            </a:r>
          </a:p>
          <a:p>
            <a:pPr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1" indent="-457200">
              <a:buFont typeface="Arial" panose="020B0604020202020204" pitchFamily="34" charset="0"/>
              <a:buChar char="•"/>
            </a:pPr>
            <a:r>
              <a:rPr lang="en-US" dirty="0"/>
              <a:t>A move along this graph is a change of weights in the neural network </a:t>
            </a:r>
            <a:r>
              <a:rPr lang="en-US" dirty="0">
                <a:sym typeface="Wingdings" pitchFamily="2" charset="2"/>
              </a:rPr>
              <a:t> this changes the first function (</a:t>
            </a:r>
            <a:r>
              <a:rPr lang="en-US" dirty="0" err="1">
                <a:sym typeface="Wingdings" pitchFamily="2" charset="2"/>
              </a:rPr>
              <a:t>NN</a:t>
            </a:r>
            <a:r>
              <a:rPr lang="en-US" baseline="-25000" dirty="0" err="1">
                <a:sym typeface="Wingdings" pitchFamily="2" charset="2"/>
              </a:rPr>
              <a:t>w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</p:txBody>
      </p:sp>
      <p:pic>
        <p:nvPicPr>
          <p:cNvPr id="2" name="Picture 1" descr="A rainbow colored curves and a cube&#10;&#10;Description automatically generated with medium confidence">
            <a:extLst>
              <a:ext uri="{FF2B5EF4-FFF2-40B4-BE49-F238E27FC236}">
                <a16:creationId xmlns:a16="http://schemas.microsoft.com/office/drawing/2014/main" id="{1627591E-2D81-C27D-7955-77C7F7057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516"/>
          <a:stretch/>
        </p:blipFill>
        <p:spPr>
          <a:xfrm>
            <a:off x="8685212" y="2622494"/>
            <a:ext cx="2667000" cy="2984612"/>
          </a:xfrm>
          <a:prstGeom prst="rect">
            <a:avLst/>
          </a:prstGeom>
        </p:spPr>
      </p:pic>
      <p:sp>
        <p:nvSpPr>
          <p:cNvPr id="3" name="Google Shape;1628;p28">
            <a:extLst>
              <a:ext uri="{FF2B5EF4-FFF2-40B4-BE49-F238E27FC236}">
                <a16:creationId xmlns:a16="http://schemas.microsoft.com/office/drawing/2014/main" id="{14FF1BA8-542A-CDEB-35DD-80143E8C74B0}"/>
              </a:ext>
            </a:extLst>
          </p:cNvPr>
          <p:cNvSpPr txBox="1"/>
          <p:nvPr/>
        </p:nvSpPr>
        <p:spPr>
          <a:xfrm>
            <a:off x="8078153" y="5911906"/>
            <a:ext cx="4572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Source: https://</a:t>
            </a:r>
            <a:r>
              <a:rPr lang="en-US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blog.paperspace.com</a:t>
            </a: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/intro-to-optimization-in-deep-learning-gradient-descent/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02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C059B-260A-F3CD-7555-2C9253176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077B0B-C6A2-F412-386E-544D5B72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Google Shape;1628;p28">
            <a:extLst>
              <a:ext uri="{FF2B5EF4-FFF2-40B4-BE49-F238E27FC236}">
                <a16:creationId xmlns:a16="http://schemas.microsoft.com/office/drawing/2014/main" id="{342028CF-EB7F-0E12-6D1B-32072841C3EE}"/>
              </a:ext>
            </a:extLst>
          </p:cNvPr>
          <p:cNvSpPr txBox="1"/>
          <p:nvPr/>
        </p:nvSpPr>
        <p:spPr>
          <a:xfrm>
            <a:off x="7605906" y="6357000"/>
            <a:ext cx="4572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www.linkedin.com</a:t>
            </a:r>
            <a:r>
              <a:rPr lang="en-US" sz="12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/pulse/deep-learning-optimization-algorithms-gradient-descent-shashi-singh/</a:t>
            </a:r>
            <a:endParaRPr sz="1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8C87D-A5E7-B795-FB3D-C7552544D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Example: How reduction in cost function translates to an improvement of the target function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07DD73C-1A67-1676-49E6-64B0AE68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2" y="2772986"/>
            <a:ext cx="8915401" cy="349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9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561737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What is a gradient?</a:t>
            </a:r>
          </a:p>
          <a:p>
            <a:pPr lvl="2"/>
            <a:r>
              <a:rPr lang="en-US" dirty="0"/>
              <a:t>A gradient is just a fancy word for derivate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r>
              <a:rPr lang="en-US" dirty="0"/>
              <a:t>The gradient (first derivative) determines the slope of the tangent of the graph of the function. (points in the direction of the greatest rate of increase)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576072" lvl="2" indent="0">
              <a:buNone/>
            </a:pPr>
            <a:endParaRPr lang="en-US" dirty="0"/>
          </a:p>
          <a:p>
            <a:pPr lvl="2"/>
            <a:r>
              <a:rPr lang="en-US" dirty="0"/>
              <a:t>The intuition behind this method is to take a step in the opposite direction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01752" lvl="1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</p:txBody>
      </p:sp>
      <p:pic>
        <p:nvPicPr>
          <p:cNvPr id="4" name="Picture 2" descr="http://upload.wikimedia.org/wikipedia/commons/thumb/0/0f/Tangent_to_a_curve.svg/400px-Tangent_to_a_curv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012" y="3416300"/>
            <a:ext cx="3810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The cost function is a function of many variables.  We need to know how to compute the derivative for a function of many variable</a:t>
                </a:r>
              </a:p>
              <a:p>
                <a:pPr marL="0" indent="0">
                  <a:buNone/>
                </a:pPr>
                <a:endParaRPr lang="en-US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400" b="1" i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b="1" i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In this case we can compute a partial derivative (where we will consider only one of the parameter from function </a:t>
                </a:r>
                <a:r>
                  <a:rPr lang="en-US" b="1" i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f  </a:t>
                </a: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as variable, and the rest of them will be considered constant values).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We will use the following symbol to represent this kind of partial derivative function: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𝜕</m:t>
                    </m:r>
                  </m:oMath>
                </a14:m>
                <a:endParaRPr lang="en-US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𝑚𝑒𝑎𝑛𝑠</m:t>
                    </m:r>
                  </m:oMath>
                </a14:m>
                <a:r>
                  <a:rPr lang="en-US" sz="2400" b="1" i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b="1" u="sng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the derivative of function f with respect to parameter </a:t>
                </a:r>
                <a:r>
                  <a:rPr lang="en-US" sz="2400" b="1" u="sng" dirty="0" err="1">
                    <a:latin typeface="Century Gothic" panose="020B0502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400" b="1" u="sng" baseline="-25000" dirty="0" err="1">
                    <a:latin typeface="Century Gothic" panose="020B0502020202020204" pitchFamily="34" charset="0"/>
                    <a:cs typeface="Arial" panose="020B0604020202020204" pitchFamily="34" charset="0"/>
                  </a:rPr>
                  <a:t>k</a:t>
                </a:r>
                <a:endParaRPr lang="en-US" sz="2400" b="1" u="sng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777" t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31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4953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0" dirty="0">
                <a:latin typeface="Century Gothic" panose="020B0502020202020204" pitchFamily="34" charset="0"/>
                <a:cs typeface="Arial" panose="020B0604020202020204" pitchFamily="34" charset="0"/>
              </a:rPr>
              <a:t>It’s important to highlight that there are several notation for derivative functions:</a:t>
            </a:r>
          </a:p>
          <a:p>
            <a:pPr marL="0" indent="0">
              <a:buNone/>
            </a:pPr>
            <a:endParaRPr lang="en-US" sz="2200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610152-D13F-DA4C-3537-B631388ED78A}"/>
              </a:ext>
            </a:extLst>
          </p:cNvPr>
          <p:cNvGraphicFramePr>
            <a:graphicFrameLocks noGrp="1"/>
          </p:cNvGraphicFramePr>
          <p:nvPr/>
        </p:nvGraphicFramePr>
        <p:xfrm>
          <a:off x="1751012" y="2819400"/>
          <a:ext cx="8760683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5483">
                  <a:extLst>
                    <a:ext uri="{9D8B030D-6E8A-4147-A177-3AD203B41FA5}">
                      <a16:colId xmlns:a16="http://schemas.microsoft.com/office/drawing/2014/main" val="1173296319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16356844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12862301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 (x) derivative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 (x, y, z) derivative with respect to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85588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7643E86-E07D-91C4-8CBD-16EE15DEE9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55220"/>
                  </p:ext>
                </p:extLst>
              </p:nvPr>
            </p:nvGraphicFramePr>
            <p:xfrm>
              <a:off x="1751012" y="3502152"/>
              <a:ext cx="8760683" cy="3874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Lagrange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′(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77643E86-E07D-91C4-8CBD-16EE15DEE91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9455220"/>
                  </p:ext>
                </p:extLst>
              </p:nvPr>
            </p:nvGraphicFramePr>
            <p:xfrm>
              <a:off x="1751012" y="3502152"/>
              <a:ext cx="8760683" cy="3874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387477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Lagrange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9446" t="-6250" r="-100000" b="-1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39931" t="-6250" r="-347" b="-18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862E12F-7FDD-18ED-A0EC-C82C270C0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23927"/>
                  </p:ext>
                </p:extLst>
              </p:nvPr>
            </p:nvGraphicFramePr>
            <p:xfrm>
              <a:off x="1751012" y="3932301"/>
              <a:ext cx="8760683" cy="659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Leibniz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862E12F-7FDD-18ED-A0EC-C82C270C0C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8423927"/>
                  </p:ext>
                </p:extLst>
              </p:nvPr>
            </p:nvGraphicFramePr>
            <p:xfrm>
              <a:off x="1751012" y="3932301"/>
              <a:ext cx="8760683" cy="65989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659892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Leibniz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9446" t="-3774" r="-100000" b="-5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39931" t="-3774" r="-347" b="-566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870B792-BF3F-0123-87F5-78A7F5FA1C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670219"/>
                  </p:ext>
                </p:extLst>
              </p:nvPr>
            </p:nvGraphicFramePr>
            <p:xfrm>
              <a:off x="1751012" y="4634865"/>
              <a:ext cx="8760683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D-Notation (Euler)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𝑜𝑟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𝑜𝑟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6870B792-BF3F-0123-87F5-78A7F5FA1C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5670219"/>
                  </p:ext>
                </p:extLst>
              </p:nvPr>
            </p:nvGraphicFramePr>
            <p:xfrm>
              <a:off x="1751012" y="4634865"/>
              <a:ext cx="8760683" cy="6400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445483">
                      <a:extLst>
                        <a:ext uri="{9D8B030D-6E8A-4147-A177-3AD203B41FA5}">
                          <a16:colId xmlns:a16="http://schemas.microsoft.com/office/drawing/2014/main" val="1173296319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16356844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128623014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D-Notation (Euler)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446" t="-3846" r="-100000" b="-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39931" t="-3846" r="-347" b="-134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668558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33054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means that we can organize a perceptron in the following layers: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83EB4E-A102-1E6C-49B3-4CB85DC7CCB1}"/>
              </a:ext>
            </a:extLst>
          </p:cNvPr>
          <p:cNvGrpSpPr/>
          <p:nvPr/>
        </p:nvGrpSpPr>
        <p:grpSpPr>
          <a:xfrm>
            <a:off x="3275012" y="3048000"/>
            <a:ext cx="1450212" cy="1740932"/>
            <a:chOff x="2817812" y="2840736"/>
            <a:chExt cx="1450212" cy="1740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2E883E-8782-0FA0-15C7-DFFDBBD1BF1D}"/>
                </a:ext>
              </a:extLst>
            </p:cNvPr>
            <p:cNvGrpSpPr/>
            <p:nvPr/>
          </p:nvGrpSpPr>
          <p:grpSpPr>
            <a:xfrm>
              <a:off x="2817812" y="2840736"/>
              <a:ext cx="1447800" cy="1371600"/>
              <a:chOff x="2741612" y="3352800"/>
              <a:chExt cx="1447800" cy="137160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F59807C-1067-0B73-FCDE-9A988EE3F5E6}"/>
                  </a:ext>
                </a:extLst>
              </p:cNvPr>
              <p:cNvSpPr/>
              <p:nvPr/>
            </p:nvSpPr>
            <p:spPr>
              <a:xfrm>
                <a:off x="2741612" y="3352800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8AD8BC-1977-172C-D604-8E498EB76892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𝒘𝒆𝒊𝒈𝒉𝒕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8AD8BC-1977-172C-D604-8E498EB76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F348C-F41A-A7A0-8B62-87D7290B37D1}"/>
                </a:ext>
              </a:extLst>
            </p:cNvPr>
            <p:cNvSpPr txBox="1"/>
            <p:nvPr/>
          </p:nvSpPr>
          <p:spPr>
            <a:xfrm>
              <a:off x="2820224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weights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3FAB65-5898-9BFC-4DAB-43EAEB64CF80}"/>
              </a:ext>
            </a:extLst>
          </p:cNvPr>
          <p:cNvGrpSpPr/>
          <p:nvPr/>
        </p:nvGrpSpPr>
        <p:grpSpPr>
          <a:xfrm>
            <a:off x="5293106" y="3048000"/>
            <a:ext cx="1449006" cy="2017931"/>
            <a:chOff x="4835906" y="2840736"/>
            <a:chExt cx="1449006" cy="20179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755E93-2A98-C547-054D-982A72504E4E}"/>
                </a:ext>
              </a:extLst>
            </p:cNvPr>
            <p:cNvGrpSpPr/>
            <p:nvPr/>
          </p:nvGrpSpPr>
          <p:grpSpPr>
            <a:xfrm>
              <a:off x="4837112" y="2840736"/>
              <a:ext cx="1447800" cy="1371600"/>
              <a:chOff x="5236178" y="2978912"/>
              <a:chExt cx="1447800" cy="13716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13A234-4CDC-F983-7A3C-ADD9C844EF0D}"/>
                  </a:ext>
                </a:extLst>
              </p:cNvPr>
              <p:cNvSpPr/>
              <p:nvPr/>
            </p:nvSpPr>
            <p:spPr>
              <a:xfrm>
                <a:off x="5236178" y="2978912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BB4558-7F25-9DB2-1001-0637C6D09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BB4558-7F25-9DB2-1001-0637C6D09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F430B9-F3CB-7DE7-9AA7-2CD9E6B8AE81}"/>
                </a:ext>
              </a:extLst>
            </p:cNvPr>
            <p:cNvSpPr txBox="1"/>
            <p:nvPr/>
          </p:nvSpPr>
          <p:spPr>
            <a:xfrm>
              <a:off x="4835906" y="4212336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Dot Product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D6655D5-EF1D-D646-26A0-2367F1659E59}"/>
              </a:ext>
            </a:extLst>
          </p:cNvPr>
          <p:cNvSpPr/>
          <p:nvPr/>
        </p:nvSpPr>
        <p:spPr>
          <a:xfrm>
            <a:off x="4797932" y="3657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llout: Up Arrow 28">
                <a:extLst>
                  <a:ext uri="{FF2B5EF4-FFF2-40B4-BE49-F238E27FC236}">
                    <a16:creationId xmlns:a16="http://schemas.microsoft.com/office/drawing/2014/main" id="{B2F33E98-4311-EA7B-8FCB-0F19BC5D33D5}"/>
                  </a:ext>
                </a:extLst>
              </p:cNvPr>
              <p:cNvSpPr/>
              <p:nvPr/>
            </p:nvSpPr>
            <p:spPr>
              <a:xfrm>
                <a:off x="3275012" y="5090703"/>
                <a:ext cx="5142294" cy="1527029"/>
              </a:xfrm>
              <a:prstGeom prst="upArrowCallout">
                <a:avLst>
                  <a:gd name="adj1" fmla="val 9149"/>
                  <a:gd name="adj2" fmla="val 10528"/>
                  <a:gd name="adj3" fmla="val 9149"/>
                  <a:gd name="adj4" fmla="val 80627"/>
                </a:avLst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is the dot product between the weights and the inputs.</a:t>
                </a:r>
                <a:b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𝑤𝑒𝑖𝑔h𝑡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𝑖𝑛𝑝𝑢𝑡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𝑤𝑒𝑖𝑔h𝑡𝑠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𝑖𝑛𝑝𝑢𝑡𝑠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Callout: Up Arrow 28">
                <a:extLst>
                  <a:ext uri="{FF2B5EF4-FFF2-40B4-BE49-F238E27FC236}">
                    <a16:creationId xmlns:a16="http://schemas.microsoft.com/office/drawing/2014/main" id="{B2F33E98-4311-EA7B-8FCB-0F19BC5D33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12" y="5090703"/>
                <a:ext cx="5142294" cy="1527029"/>
              </a:xfrm>
              <a:prstGeom prst="upArrowCallout">
                <a:avLst>
                  <a:gd name="adj1" fmla="val 9149"/>
                  <a:gd name="adj2" fmla="val 10528"/>
                  <a:gd name="adj3" fmla="val 9149"/>
                  <a:gd name="adj4" fmla="val 80627"/>
                </a:avLst>
              </a:prstGeom>
              <a:blipFill>
                <a:blip r:embed="rId5"/>
                <a:stretch>
                  <a:fillRect l="-4177" t="-5738" b="-90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20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𝑚𝑒𝑎𝑛𝑠</m:t>
                    </m:r>
                  </m:oMath>
                </a14:m>
                <a:r>
                  <a:rPr lang="en-US" b="1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b="1" u="sng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the derivative of function f with respect to parameter </a:t>
                </a:r>
                <a:r>
                  <a:rPr lang="en-US" b="1" u="sng" dirty="0" err="1">
                    <a:latin typeface="Cambria Math" panose="02040503050406030204" pitchFamily="18" charset="0"/>
                    <a:cs typeface="Arial" panose="020B0604020202020204" pitchFamily="34" charset="0"/>
                  </a:rPr>
                  <a:t>x</a:t>
                </a:r>
                <a:r>
                  <a:rPr lang="en-US" b="1" u="sng" baseline="-25000" dirty="0" err="1">
                    <a:latin typeface="Cambria Math" panose="02040503050406030204" pitchFamily="18" charset="0"/>
                    <a:cs typeface="Arial" panose="020B0604020202020204" pitchFamily="34" charset="0"/>
                  </a:rPr>
                  <a:t>k</a:t>
                </a:r>
                <a:endParaRPr lang="en-US" b="1" u="sng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It is important to notice that most likely: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As a standard notation we can also write this type of derivative as:</a:t>
                </a: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𝑎𝑐𝑡𝑢𝑎𝑙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𝑓𝑢𝑛𝑐𝑡𝑖𝑜𝑛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06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3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16AD-8CAA-59C2-014C-F7E38B42B530}"/>
              </a:ext>
            </a:extLst>
          </p:cNvPr>
          <p:cNvGrpSpPr/>
          <p:nvPr/>
        </p:nvGrpSpPr>
        <p:grpSpPr>
          <a:xfrm>
            <a:off x="5256212" y="4495800"/>
            <a:ext cx="3962400" cy="1225550"/>
            <a:chOff x="5103812" y="4641850"/>
            <a:chExt cx="4457700" cy="1225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B240B7-440E-884E-5A54-E87568B4067F}"/>
                </a:ext>
              </a:extLst>
            </p:cNvPr>
            <p:cNvSpPr/>
            <p:nvPr/>
          </p:nvSpPr>
          <p:spPr>
            <a:xfrm>
              <a:off x="51038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13DBC4-FD7F-381A-8623-DBE82313563D}"/>
                </a:ext>
              </a:extLst>
            </p:cNvPr>
            <p:cNvSpPr/>
            <p:nvPr/>
          </p:nvSpPr>
          <p:spPr>
            <a:xfrm>
              <a:off x="82661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0BCA05EB-9EF8-F370-4422-B3F1048619E7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 rot="5400000" flipH="1" flipV="1">
              <a:off x="7332662" y="3067050"/>
              <a:ext cx="12700" cy="3162300"/>
            </a:xfrm>
            <a:prstGeom prst="bentConnector3">
              <a:avLst>
                <a:gd name="adj1" fmla="val 2504000"/>
              </a:avLst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llout: Down Arrow 10">
                <a:extLst>
                  <a:ext uri="{FF2B5EF4-FFF2-40B4-BE49-F238E27FC236}">
                    <a16:creationId xmlns:a16="http://schemas.microsoft.com/office/drawing/2014/main" id="{79DF77C9-C9F5-BC49-A8EA-8823278FF64C}"/>
                  </a:ext>
                </a:extLst>
              </p:cNvPr>
              <p:cNvSpPr/>
              <p:nvPr/>
            </p:nvSpPr>
            <p:spPr>
              <a:xfrm>
                <a:off x="4722812" y="3200400"/>
                <a:ext cx="4800600" cy="1104900"/>
              </a:xfrm>
              <a:prstGeom prst="downArrowCallou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allout: Down Arrow 10">
                <a:extLst>
                  <a:ext uri="{FF2B5EF4-FFF2-40B4-BE49-F238E27FC236}">
                    <a16:creationId xmlns:a16="http://schemas.microsoft.com/office/drawing/2014/main" id="{79DF77C9-C9F5-BC49-A8EA-8823278FF6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812" y="3200400"/>
                <a:ext cx="4800600" cy="1104900"/>
              </a:xfrm>
              <a:prstGeom prst="downArrowCallou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724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591D16AD-8CAA-59C2-014C-F7E38B42B530}"/>
              </a:ext>
            </a:extLst>
          </p:cNvPr>
          <p:cNvGrpSpPr/>
          <p:nvPr/>
        </p:nvGrpSpPr>
        <p:grpSpPr>
          <a:xfrm>
            <a:off x="6674350" y="4419600"/>
            <a:ext cx="3862175" cy="1225550"/>
            <a:chOff x="5103812" y="4641850"/>
            <a:chExt cx="4457700" cy="1225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B240B7-440E-884E-5A54-E87568B4067F}"/>
                </a:ext>
              </a:extLst>
            </p:cNvPr>
            <p:cNvSpPr/>
            <p:nvPr/>
          </p:nvSpPr>
          <p:spPr>
            <a:xfrm>
              <a:off x="51038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13DBC4-FD7F-381A-8623-DBE82313563D}"/>
                </a:ext>
              </a:extLst>
            </p:cNvPr>
            <p:cNvSpPr/>
            <p:nvPr/>
          </p:nvSpPr>
          <p:spPr>
            <a:xfrm>
              <a:off x="82661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0BCA05EB-9EF8-F370-4422-B3F1048619E7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 rot="5400000" flipH="1" flipV="1">
              <a:off x="7332662" y="3067050"/>
              <a:ext cx="12700" cy="3162300"/>
            </a:xfrm>
            <a:prstGeom prst="bentConnector3">
              <a:avLst>
                <a:gd name="adj1" fmla="val 2504000"/>
              </a:avLst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allout: Down Arrow 10">
            <a:extLst>
              <a:ext uri="{FF2B5EF4-FFF2-40B4-BE49-F238E27FC236}">
                <a16:creationId xmlns:a16="http://schemas.microsoft.com/office/drawing/2014/main" id="{79DF77C9-C9F5-BC49-A8EA-8823278FF64C}"/>
              </a:ext>
            </a:extLst>
          </p:cNvPr>
          <p:cNvSpPr/>
          <p:nvPr/>
        </p:nvSpPr>
        <p:spPr>
          <a:xfrm>
            <a:off x="6575637" y="2743200"/>
            <a:ext cx="4800600" cy="1485900"/>
          </a:xfrm>
          <a:prstGeom prst="down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case </a:t>
            </a:r>
            <a:r>
              <a:rPr lang="en-US" dirty="0"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“y”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(as we compute the derivate of f with respect to x. As such, the derivation of a constant is 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4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</a:p>
              <a:p>
                <a:pPr marL="0" indent="0">
                  <a:buNone/>
                </a:pP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01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Now 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36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Now 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7B5DF7E-46EF-A4B5-ACE2-123E2D1097D8}"/>
              </a:ext>
            </a:extLst>
          </p:cNvPr>
          <p:cNvGrpSpPr/>
          <p:nvPr/>
        </p:nvGrpSpPr>
        <p:grpSpPr>
          <a:xfrm>
            <a:off x="5275262" y="4229100"/>
            <a:ext cx="3943350" cy="1225550"/>
            <a:chOff x="5103812" y="4641850"/>
            <a:chExt cx="4457700" cy="1225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0F6EBD7-432B-042D-0250-CC9644BD9999}"/>
                </a:ext>
              </a:extLst>
            </p:cNvPr>
            <p:cNvSpPr/>
            <p:nvPr/>
          </p:nvSpPr>
          <p:spPr>
            <a:xfrm>
              <a:off x="51038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4161F3-F5E5-B3C0-04B3-460573EEA5BD}"/>
                </a:ext>
              </a:extLst>
            </p:cNvPr>
            <p:cNvSpPr/>
            <p:nvPr/>
          </p:nvSpPr>
          <p:spPr>
            <a:xfrm>
              <a:off x="82661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B74887A-5061-FEBA-D892-32FF1D9DEBA0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 rot="5400000" flipH="1" flipV="1">
              <a:off x="7332662" y="3067050"/>
              <a:ext cx="12700" cy="3162300"/>
            </a:xfrm>
            <a:prstGeom prst="bentConnector3">
              <a:avLst>
                <a:gd name="adj1" fmla="val 2504000"/>
              </a:avLst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0D4A0AF7-361E-8A69-867D-8D7E4B06FF52}"/>
              </a:ext>
            </a:extLst>
          </p:cNvPr>
          <p:cNvSpPr/>
          <p:nvPr/>
        </p:nvSpPr>
        <p:spPr>
          <a:xfrm>
            <a:off x="5103812" y="2743200"/>
            <a:ext cx="4800600" cy="1485900"/>
          </a:xfrm>
          <a:prstGeom prst="downArrow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this case </a:t>
            </a:r>
            <a:r>
              <a:rPr lang="en-US" dirty="0"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“x”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 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(as we compute the derivate of f with respect to y. As such, the derivation of a constant is </a:t>
            </a:r>
            <a:r>
              <a:rPr 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41932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sz="3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3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Now let’s calculate the derivative of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f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 with respect to </a:t>
                </a:r>
                <a:r>
                  <a:rPr lang="en-US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y</a:t>
                </a: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620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A8B8499-D245-04BB-0A37-DCF445B34623}"/>
              </a:ext>
            </a:extLst>
          </p:cNvPr>
          <p:cNvGrpSpPr/>
          <p:nvPr/>
        </p:nvGrpSpPr>
        <p:grpSpPr>
          <a:xfrm>
            <a:off x="6592357" y="4610100"/>
            <a:ext cx="3950857" cy="1225550"/>
            <a:chOff x="5103812" y="4641850"/>
            <a:chExt cx="4076700" cy="12255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8B1B1F5-FAC4-76D3-029F-79F3E7658493}"/>
                </a:ext>
              </a:extLst>
            </p:cNvPr>
            <p:cNvSpPr/>
            <p:nvPr/>
          </p:nvSpPr>
          <p:spPr>
            <a:xfrm>
              <a:off x="51038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04BFEC1-A6B2-61C4-5351-D8F722935E52}"/>
                </a:ext>
              </a:extLst>
            </p:cNvPr>
            <p:cNvSpPr/>
            <p:nvPr/>
          </p:nvSpPr>
          <p:spPr>
            <a:xfrm>
              <a:off x="7885112" y="4648200"/>
              <a:ext cx="1295400" cy="1219200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508A1D9-B966-ED57-ABE9-0D64031D4E0D}"/>
                </a:ext>
              </a:extLst>
            </p:cNvPr>
            <p:cNvCxnSpPr>
              <a:stCxn id="3" idx="0"/>
              <a:endCxn id="4" idx="0"/>
            </p:cNvCxnSpPr>
            <p:nvPr/>
          </p:nvCxnSpPr>
          <p:spPr>
            <a:xfrm rot="5400000" flipH="1" flipV="1">
              <a:off x="7142162" y="3257550"/>
              <a:ext cx="12700" cy="2781300"/>
            </a:xfrm>
            <a:prstGeom prst="bentConnector3">
              <a:avLst>
                <a:gd name="adj1" fmla="val 1800000"/>
              </a:avLst>
            </a:prstGeom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llout: Down Arrow 7">
                <a:extLst>
                  <a:ext uri="{FF2B5EF4-FFF2-40B4-BE49-F238E27FC236}">
                    <a16:creationId xmlns:a16="http://schemas.microsoft.com/office/drawing/2014/main" id="{4D7908A2-7E74-B58D-2937-B208061A7B77}"/>
                  </a:ext>
                </a:extLst>
              </p:cNvPr>
              <p:cNvSpPr/>
              <p:nvPr/>
            </p:nvSpPr>
            <p:spPr>
              <a:xfrm>
                <a:off x="6437312" y="3200400"/>
                <a:ext cx="4800600" cy="1104900"/>
              </a:xfrm>
              <a:prstGeom prst="downArrowCallou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allout: Down Arrow 7">
                <a:extLst>
                  <a:ext uri="{FF2B5EF4-FFF2-40B4-BE49-F238E27FC236}">
                    <a16:creationId xmlns:a16="http://schemas.microsoft.com/office/drawing/2014/main" id="{4D7908A2-7E74-B58D-2937-B208061A7B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312" y="3200400"/>
                <a:ext cx="4800600" cy="1104900"/>
              </a:xfrm>
              <a:prstGeom prst="downArrowCallou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99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Let’s consider the following example: </a:t>
                </a: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𝑦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As a result:</a:t>
                </a:r>
                <a:endParaRPr lang="en-US" sz="28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=2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97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10163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dirty="0">
                    <a:cs typeface="Arial" panose="020B0604020202020204" pitchFamily="34" charset="0"/>
                  </a:rPr>
                  <a:t>Now let's revisit the initial discussion about a function that we would like to minimize, but use a function with multiple 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b="0" dirty="0"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… 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then, the function f changes by :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576072" lvl="2" indent="0" algn="ctr">
                  <a:buNone/>
                </a:pPr>
                <a:r>
                  <a:rPr lang="en-US" sz="2600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𝑓</m:t>
                    </m:r>
                    <m:r>
                      <m:rPr>
                        <m:nor/>
                      </m:rPr>
                      <a:rPr lang="en-US" sz="2600" b="1"/>
                      <m:t>≈ 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. . .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6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10163801" cy="4953000"/>
              </a:xfrm>
              <a:blipFill>
                <a:blip r:embed="rId3"/>
                <a:stretch>
                  <a:fillRect l="-999" t="-1538" r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866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C8F42D-68F5-9BC0-5FC5-9D26B76AB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611" y="1600200"/>
            <a:ext cx="9782801" cy="99060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means that we can organize a perceptron in the following layers: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183EB4E-A102-1E6C-49B3-4CB85DC7CCB1}"/>
              </a:ext>
            </a:extLst>
          </p:cNvPr>
          <p:cNvGrpSpPr/>
          <p:nvPr/>
        </p:nvGrpSpPr>
        <p:grpSpPr>
          <a:xfrm>
            <a:off x="3275012" y="3048000"/>
            <a:ext cx="1450212" cy="1740932"/>
            <a:chOff x="2817812" y="2840736"/>
            <a:chExt cx="1450212" cy="1740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82E883E-8782-0FA0-15C7-DFFDBBD1BF1D}"/>
                </a:ext>
              </a:extLst>
            </p:cNvPr>
            <p:cNvGrpSpPr/>
            <p:nvPr/>
          </p:nvGrpSpPr>
          <p:grpSpPr>
            <a:xfrm>
              <a:off x="2817812" y="2840736"/>
              <a:ext cx="1447800" cy="1371600"/>
              <a:chOff x="2741612" y="3352800"/>
              <a:chExt cx="1447800" cy="137160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F59807C-1067-0B73-FCDE-9A988EE3F5E6}"/>
                  </a:ext>
                </a:extLst>
              </p:cNvPr>
              <p:cNvSpPr/>
              <p:nvPr/>
            </p:nvSpPr>
            <p:spPr>
              <a:xfrm>
                <a:off x="2741612" y="3352800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8AD8BC-1977-172C-D604-8E498EB76892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𝒘𝒆𝒊𝒈𝒉𝒕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58AD8BC-1977-172C-D604-8E498EB7689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13F348C-F41A-A7A0-8B62-87D7290B37D1}"/>
                </a:ext>
              </a:extLst>
            </p:cNvPr>
            <p:cNvSpPr txBox="1"/>
            <p:nvPr/>
          </p:nvSpPr>
          <p:spPr>
            <a:xfrm>
              <a:off x="2820224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weights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3FAB65-5898-9BFC-4DAB-43EAEB64CF80}"/>
              </a:ext>
            </a:extLst>
          </p:cNvPr>
          <p:cNvGrpSpPr/>
          <p:nvPr/>
        </p:nvGrpSpPr>
        <p:grpSpPr>
          <a:xfrm>
            <a:off x="5293106" y="3048000"/>
            <a:ext cx="1449006" cy="2017931"/>
            <a:chOff x="4835906" y="2840736"/>
            <a:chExt cx="1449006" cy="201793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755E93-2A98-C547-054D-982A72504E4E}"/>
                </a:ext>
              </a:extLst>
            </p:cNvPr>
            <p:cNvGrpSpPr/>
            <p:nvPr/>
          </p:nvGrpSpPr>
          <p:grpSpPr>
            <a:xfrm>
              <a:off x="4837112" y="2840736"/>
              <a:ext cx="1447800" cy="1371600"/>
              <a:chOff x="5236178" y="2978912"/>
              <a:chExt cx="1447800" cy="13716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113A234-4CDC-F983-7A3C-ADD9C844EF0D}"/>
                  </a:ext>
                </a:extLst>
              </p:cNvPr>
              <p:cNvSpPr/>
              <p:nvPr/>
            </p:nvSpPr>
            <p:spPr>
              <a:xfrm>
                <a:off x="5236178" y="2978912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BB4558-7F25-9DB2-1001-0637C6D09CCD}"/>
                      </a:ext>
                    </a:extLst>
                  </p:cNvPr>
                  <p:cNvSpPr txBox="1"/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2BB4558-7F25-9DB2-1001-0637C6D09C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F430B9-F3CB-7DE7-9AA7-2CD9E6B8AE81}"/>
                </a:ext>
              </a:extLst>
            </p:cNvPr>
            <p:cNvSpPr txBox="1"/>
            <p:nvPr/>
          </p:nvSpPr>
          <p:spPr>
            <a:xfrm>
              <a:off x="4835906" y="4212336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Dot Product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C71652-69FD-4BEC-BF91-664026C87C7A}"/>
              </a:ext>
            </a:extLst>
          </p:cNvPr>
          <p:cNvGrpSpPr/>
          <p:nvPr/>
        </p:nvGrpSpPr>
        <p:grpSpPr>
          <a:xfrm>
            <a:off x="7308788" y="3048000"/>
            <a:ext cx="1452624" cy="1740932"/>
            <a:chOff x="6851588" y="2840736"/>
            <a:chExt cx="1452624" cy="17409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E0F9DE4-7A39-6AE2-85E5-5086228149EA}"/>
                </a:ext>
              </a:extLst>
            </p:cNvPr>
            <p:cNvGrpSpPr/>
            <p:nvPr/>
          </p:nvGrpSpPr>
          <p:grpSpPr>
            <a:xfrm>
              <a:off x="6856412" y="2840736"/>
              <a:ext cx="1447800" cy="1371600"/>
              <a:chOff x="6856412" y="2840736"/>
              <a:chExt cx="1447800" cy="13716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3AB5B22-A4E4-EDFC-21E1-43D8DFB72B39}"/>
                  </a:ext>
                </a:extLst>
              </p:cNvPr>
              <p:cNvSpPr/>
              <p:nvPr/>
            </p:nvSpPr>
            <p:spPr>
              <a:xfrm>
                <a:off x="6856412" y="2840736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aphic 17" descr="Normal Distribution with solid fill">
                <a:extLst>
                  <a:ext uri="{FF2B5EF4-FFF2-40B4-BE49-F238E27FC236}">
                    <a16:creationId xmlns:a16="http://schemas.microsoft.com/office/drawing/2014/main" id="{F06BF877-A1C4-B1E7-21D1-9CFD7DD01D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8812" y="2955036"/>
                <a:ext cx="1143000" cy="1143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9C85A9-3616-9D8D-E598-1FADA042843C}"/>
                </a:ext>
              </a:extLst>
            </p:cNvPr>
            <p:cNvSpPr txBox="1"/>
            <p:nvPr/>
          </p:nvSpPr>
          <p:spPr>
            <a:xfrm>
              <a:off x="6851588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Activation</a:t>
              </a: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D6655D5-EF1D-D646-26A0-2367F1659E59}"/>
              </a:ext>
            </a:extLst>
          </p:cNvPr>
          <p:cNvSpPr/>
          <p:nvPr/>
        </p:nvSpPr>
        <p:spPr>
          <a:xfrm>
            <a:off x="4797932" y="3657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87FE0F0-16C1-C9BD-314B-238C894412E7}"/>
              </a:ext>
            </a:extLst>
          </p:cNvPr>
          <p:cNvSpPr/>
          <p:nvPr/>
        </p:nvSpPr>
        <p:spPr>
          <a:xfrm>
            <a:off x="6818312" y="3657600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llout: Up Arrow 1">
                <a:extLst>
                  <a:ext uri="{FF2B5EF4-FFF2-40B4-BE49-F238E27FC236}">
                    <a16:creationId xmlns:a16="http://schemas.microsoft.com/office/drawing/2014/main" id="{EC065D27-B876-352A-71B4-2555BC1D1D9A}"/>
                  </a:ext>
                </a:extLst>
              </p:cNvPr>
              <p:cNvSpPr/>
              <p:nvPr/>
            </p:nvSpPr>
            <p:spPr>
              <a:xfrm>
                <a:off x="5632388" y="4862020"/>
                <a:ext cx="4800600" cy="1688068"/>
              </a:xfrm>
              <a:prstGeom prst="upArrowCallout">
                <a:avLst>
                  <a:gd name="adj1" fmla="val 9149"/>
                  <a:gd name="adj2" fmla="val 10528"/>
                  <a:gd name="adj3" fmla="val 9149"/>
                  <a:gd name="adj4" fmla="val 80627"/>
                </a:avLst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This could be any kind of function that takes a scalar and returns another scalar. It is used for normalization / activation / etc. It is important that this function is </a:t>
                </a:r>
                <a:r>
                  <a:rPr lang="en-US" b="1" dirty="0">
                    <a:highlight>
                      <a:srgbClr val="0000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derivable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𝑜𝑢𝑡𝑝𝑢𝑡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Callout: Up Arrow 1">
                <a:extLst>
                  <a:ext uri="{FF2B5EF4-FFF2-40B4-BE49-F238E27FC236}">
                    <a16:creationId xmlns:a16="http://schemas.microsoft.com/office/drawing/2014/main" id="{EC065D27-B876-352A-71B4-2555BC1D1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2388" y="4862020"/>
                <a:ext cx="4800600" cy="1688068"/>
              </a:xfrm>
              <a:prstGeom prst="upArrowCallout">
                <a:avLst>
                  <a:gd name="adj1" fmla="val 9149"/>
                  <a:gd name="adj2" fmla="val 10528"/>
                  <a:gd name="adj3" fmla="val 9149"/>
                  <a:gd name="adj4" fmla="val 80627"/>
                </a:avLst>
              </a:prstGeom>
              <a:blipFill>
                <a:blip r:embed="rId7"/>
                <a:stretch>
                  <a:fillRect l="-1014" r="-1014" b="-6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3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522413" y="1905000"/>
                <a:ext cx="5029200" cy="4267200"/>
              </a:xfrm>
            </p:spPr>
            <p:txBody>
              <a:bodyPr>
                <a:normAutofit lnSpcReduction="10000"/>
              </a:bodyPr>
              <a:lstStyle/>
              <a:p>
                <a:pPr lvl="1"/>
                <a:r>
                  <a:rPr lang="en-US" dirty="0"/>
                  <a:t>Minimizing the Cost function:</a:t>
                </a:r>
              </a:p>
              <a:p>
                <a:pPr marL="576072" lvl="2" indent="0">
                  <a:buNone/>
                </a:pPr>
                <a:endParaRPr lang="en-US" sz="2000" dirty="0"/>
              </a:p>
              <a:p>
                <a:pPr marL="576072" lvl="2" indent="0">
                  <a:buNone/>
                </a:pPr>
                <a:r>
                  <a:rPr lang="en-US" sz="2000" dirty="0"/>
                  <a:t>Suppose the Cost functions has only two variables (w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and w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) and its geometric representation is a quadratic bowl.</a:t>
                </a:r>
              </a:p>
              <a:p>
                <a:pPr marL="576072" lvl="2" indent="0">
                  <a:buNone/>
                </a:pPr>
                <a:r>
                  <a:rPr lang="en-US" sz="2000" dirty="0"/>
                  <a:t>	</a:t>
                </a:r>
              </a:p>
              <a:p>
                <a:pPr marL="576072" lvl="2" indent="0">
                  <a:buNone/>
                </a:pPr>
                <a:r>
                  <a:rPr lang="en-US" sz="2000" dirty="0"/>
                  <a:t>If we move in the direction y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and in the direction y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000" dirty="0"/>
                  <a:t> then</a:t>
                </a:r>
              </a:p>
              <a:p>
                <a:pPr marL="576072" lvl="2" indent="0">
                  <a:buNone/>
                </a:pPr>
                <a:endParaRPr lang="en-US" dirty="0"/>
              </a:p>
              <a:p>
                <a:pPr marL="576072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/>
                      <m:t>≈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	</a:t>
                </a:r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</a:p>
              <a:p>
                <a:pPr lvl="1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522413" y="1905000"/>
                <a:ext cx="5029200" cy="4267200"/>
              </a:xfrm>
              <a:blipFill>
                <a:blip r:embed="rId3"/>
                <a:stretch>
                  <a:fillRect t="-2374" r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781D64-AA9D-ABED-441C-7F7173201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6" t="6253" r="5035"/>
          <a:stretch/>
        </p:blipFill>
        <p:spPr bwMode="auto">
          <a:xfrm>
            <a:off x="6856412" y="1905000"/>
            <a:ext cx="5029200" cy="3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2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200" dirty="0"/>
                  <a:t>We can group the partial derivates and the changes we’ve made in two vector</a:t>
                </a:r>
              </a:p>
              <a:p>
                <a:pPr marL="274320" lvl="1" indent="0">
                  <a:buNone/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) </a:t>
                </a:r>
              </a:p>
              <a:p>
                <a:pPr marL="274320" lvl="1" indent="0">
                  <a:buNone/>
                </a:pPr>
                <a:r>
                  <a:rPr lang="en-US" sz="2400" dirty="0"/>
                  <a:t>				</a:t>
                </a:r>
              </a:p>
              <a:p>
                <a:pPr marL="274320" lvl="1" indent="0">
                  <a:buNone/>
                </a:pPr>
                <a:r>
                  <a:rPr lang="en-US" sz="2400" b="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2)</m:t>
                    </m:r>
                  </m:oMath>
                </a14:m>
                <a:endParaRPr lang="en-US" sz="2400" dirty="0"/>
              </a:p>
              <a:p>
                <a:pPr marL="274320" lvl="1" indent="0">
                  <a:buNone/>
                </a:pPr>
                <a:endParaRPr lang="en-US" sz="2400" dirty="0"/>
              </a:p>
              <a:p>
                <a:pPr marL="274320" lvl="1" indent="0">
                  <a:buNone/>
                </a:pPr>
                <a:r>
                  <a:rPr lang="en-US" sz="2200" dirty="0"/>
                  <a:t>We can rewrite the previous equation as a dot product:</a:t>
                </a:r>
              </a:p>
              <a:p>
                <a:pPr marL="274320" lvl="1" indent="0">
                  <a:buNone/>
                </a:pP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/>
                      <m:t>≈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2400" dirty="0"/>
                  <a:t> =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marL="301752" lvl="1" indent="0">
                  <a:buNone/>
                </a:pPr>
                <a:endParaRPr lang="en-US" sz="2400" dirty="0"/>
              </a:p>
              <a:p>
                <a:pPr marL="301752" lvl="1" indent="0">
                  <a:buNone/>
                </a:pPr>
                <a:endParaRPr lang="en-US" sz="2400" dirty="0"/>
              </a:p>
              <a:p>
                <a:pPr lvl="1"/>
                <a:endParaRPr lang="en-US" sz="2400" dirty="0"/>
              </a:p>
              <a:p>
                <a:pPr marL="301752" lvl="1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43481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28649-AB0A-EBCF-7F3E-2A9E9BF6C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028A5BF-EF09-B949-F66A-C178559267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2412" y="1676400"/>
                <a:ext cx="9144000" cy="4267200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endParaRPr lang="en-US" sz="2400" dirty="0"/>
              </a:p>
              <a:p>
                <a:pPr marL="274320" lvl="1" indent="0">
                  <a:buNone/>
                </a:pPr>
                <a:r>
                  <a:rPr lang="en-US" sz="2200" dirty="0"/>
                  <a:t>Since we want to always move downwards (minimizing C function) we want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200" dirty="0"/>
                  <a:t> to be negative. </a:t>
                </a:r>
              </a:p>
              <a:p>
                <a:pPr marL="274320" lvl="1" indent="0">
                  <a:buNone/>
                </a:pPr>
                <a:r>
                  <a:rPr lang="en-US" sz="1800" b="0" dirty="0"/>
                  <a:t>	</a:t>
                </a:r>
              </a:p>
              <a:p>
                <a:pPr marL="274320" lvl="1" indent="0">
                  <a:buNone/>
                </a:pPr>
                <a:r>
                  <a:rPr lang="en-US" sz="240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m:rPr>
                        <m:nor/>
                      </m:rPr>
                      <a:rPr lang="en-US" sz="24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/>
                      <m:t>≈ 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2400" dirty="0"/>
                  <a:t>  </a:t>
                </a:r>
              </a:p>
              <a:p>
                <a:pPr marL="274320" lvl="1" indent="0">
                  <a:buNone/>
                </a:pPr>
                <a:endParaRPr lang="en-US" sz="2400" dirty="0"/>
              </a:p>
              <a:p>
                <a:pPr marL="274320" lvl="1" indent="0">
                  <a:buNone/>
                </a:pPr>
                <a:r>
                  <a:rPr lang="en-US" sz="2200" dirty="0"/>
                  <a:t>The only thing we can change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200" dirty="0"/>
                  <a:t>. By choosing </a:t>
                </a:r>
              </a:p>
              <a:p>
                <a:pPr marL="274320" lvl="1" indent="0">
                  <a:buNone/>
                </a:pPr>
                <a:endParaRPr lang="en-US" sz="2400" b="0" i="0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Δy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b="0" dirty="0"/>
              </a:p>
              <a:p>
                <a:pPr marL="274320" lvl="1" indent="0">
                  <a:buNone/>
                </a:pPr>
                <a:endParaRPr lang="en-US" sz="2400" dirty="0"/>
              </a:p>
              <a:p>
                <a:pPr marL="274320" lvl="1" indent="0">
                  <a:buNone/>
                </a:pPr>
                <a:r>
                  <a:rPr lang="en-US" sz="2200" dirty="0"/>
                  <a:t>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/>
                  <a:t>is a small number, called learning rate, we can make sure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sz="22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2200" dirty="0"/>
                  <a:t> will be negative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4028A5BF-EF09-B949-F66A-C178559267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2" y="1676400"/>
                <a:ext cx="9144000" cy="4267200"/>
              </a:xfrm>
              <a:blipFill>
                <a:blip r:embed="rId3"/>
                <a:stretch>
                  <a:fillRect b="-6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D9F52EC-F88A-24B1-70E6-720AD08D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36057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1522414" y="1905000"/>
                <a:ext cx="9677398" cy="42672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/>
                  <a:t>Minimizing the Cost function: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b="0" dirty="0"/>
                  <a:t>So, by adjusting y1 and y2 such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b="0" dirty="0"/>
                  <a:t> will always lead to a smaller value for C. 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Repeating the above step multiple times drives us to a local minimum</a:t>
                </a:r>
                <a:endParaRPr lang="en-US" sz="2000" b="0" dirty="0"/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The learning rate must be small enough to not jump over the minimum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Even though we have used just two variables, the same principle can be   used for any derivable Cost function of many variables</a:t>
                </a:r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4" y="1905000"/>
                <a:ext cx="9677398" cy="4267200"/>
              </a:xfrm>
              <a:blipFill>
                <a:blip r:embed="rId2"/>
                <a:stretch>
                  <a:fillRect t="-1780" r="-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95106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D14BB-7803-8387-AE0C-9C022D75A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824E098-E2E2-8C3E-9E47-B0153A822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677398" cy="4267200"/>
          </a:xfrm>
        </p:spPr>
        <p:txBody>
          <a:bodyPr>
            <a:normAutofit lnSpcReduction="10000"/>
          </a:bodyPr>
          <a:lstStyle/>
          <a:p>
            <a:pPr marL="274320" lvl="1" indent="0">
              <a:buNone/>
            </a:pPr>
            <a:r>
              <a:rPr lang="en-US" sz="2200" dirty="0"/>
              <a:t>Minimizing the Cost function:</a:t>
            </a:r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r>
              <a:rPr lang="en-US" sz="2200" dirty="0"/>
              <a:t>The problem is that we do not change y directly. Y is the output of the neural network</a:t>
            </a:r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r>
              <a:rPr lang="en-US" sz="2200" dirty="0"/>
              <a:t>So, to change y, we need to change w. So we’re interested in changing w to minimize the Cost function. 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931C2-179C-C52D-6342-86627B349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B603B-EEE9-AA9F-8B65-08869D2E2086}"/>
                  </a:ext>
                </a:extLst>
              </p:cNvPr>
              <p:cNvSpPr txBox="1"/>
              <p:nvPr/>
            </p:nvSpPr>
            <p:spPr>
              <a:xfrm>
                <a:off x="1903412" y="3581400"/>
                <a:ext cx="2469843" cy="1207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e>
                            <m:sub/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80B603B-EEE9-AA9F-8B65-08869D2E2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412" y="3581400"/>
                <a:ext cx="2469843" cy="1207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C4BD62-C019-9DB7-D44E-BC3FFB5C7AFA}"/>
                  </a:ext>
                </a:extLst>
              </p:cNvPr>
              <p:cNvSpPr txBox="1"/>
              <p:nvPr/>
            </p:nvSpPr>
            <p:spPr>
              <a:xfrm>
                <a:off x="4611654" y="3800691"/>
                <a:ext cx="6407834" cy="9885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𝑏𝑎𝑡𝑐h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C4BD62-C019-9DB7-D44E-BC3FFB5C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54" y="3800691"/>
                <a:ext cx="6407834" cy="988540"/>
              </a:xfrm>
              <a:prstGeom prst="rect">
                <a:avLst/>
              </a:prstGeom>
              <a:blipFill>
                <a:blip r:embed="rId3"/>
                <a:stretch>
                  <a:fillRect t="-130380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51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3701D-338E-8FE2-D02A-989564A1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CF1B09F-4B56-0006-241D-60259D8456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22414" y="1905000"/>
                <a:ext cx="9677398" cy="4267200"/>
              </a:xfrm>
            </p:spPr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200" dirty="0"/>
                  <a:t>Minimizing the Cost function: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274320" lvl="1" indent="0">
                  <a:buNone/>
                </a:pPr>
                <a:r>
                  <a:rPr lang="en-US" sz="2200" dirty="0"/>
                  <a:t>So we’re interested in computing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sz="2200" dirty="0"/>
                  <a:t> .  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274320" lvl="1" indent="0">
                  <a:buNone/>
                </a:pPr>
                <a:r>
                  <a:rPr lang="en-US" sz="2200" dirty="0"/>
                  <a:t>This will give us how the Cost function is affected by w. Adjusting the weight in the opposite direction will minimize the cost function.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274320" lvl="1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sz="2200" dirty="0"/>
                  <a:t> where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200" dirty="0"/>
                  <a:t> is a learning rate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274320" lvl="1" indent="0">
                  <a:buNone/>
                </a:pPr>
                <a:r>
                  <a:rPr lang="en-US" sz="2200" dirty="0"/>
                  <a:t>Performing this for a number of iterations will take us to a local minimum. 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1CF1B09F-4B56-0006-241D-60259D8456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2414" y="1905000"/>
                <a:ext cx="9677398" cy="4267200"/>
              </a:xfrm>
              <a:blipFill>
                <a:blip r:embed="rId2"/>
                <a:stretch>
                  <a:fillRect t="-1780" r="-1050" b="-53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C1BB98B-0B60-A446-D1BD-89DB2F4D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5227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12626-036E-65A6-1961-9DA932903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1C1AA45-CA21-DA7C-DFBE-4633C161E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905000"/>
            <a:ext cx="9677398" cy="4267200"/>
          </a:xfrm>
        </p:spPr>
        <p:txBody>
          <a:bodyPr>
            <a:normAutofit/>
          </a:bodyPr>
          <a:lstStyle/>
          <a:p>
            <a:pPr marL="274320" lvl="1" indent="0">
              <a:buNone/>
            </a:pPr>
            <a:r>
              <a:rPr lang="en-US" sz="2200" dirty="0"/>
              <a:t>Minimizing the Cost function:</a:t>
            </a:r>
          </a:p>
          <a:p>
            <a:pPr marL="274320" lvl="1" indent="0">
              <a:buNone/>
            </a:pPr>
            <a:endParaRPr lang="en-US" sz="2200" dirty="0"/>
          </a:p>
          <a:p>
            <a:pPr marL="274320" lvl="1" indent="0">
              <a:buNone/>
            </a:pPr>
            <a:r>
              <a:rPr lang="en-US" dirty="0"/>
              <a:t>As we’ve previously said, </a:t>
            </a:r>
            <a:r>
              <a:rPr lang="en-US" dirty="0" err="1"/>
              <a:t>NN</a:t>
            </a:r>
            <a:r>
              <a:rPr lang="en-US" baseline="-25000" dirty="0" err="1"/>
              <a:t>w</a:t>
            </a:r>
            <a:r>
              <a:rPr lang="en-US" dirty="0"/>
              <a:t> is just a function.</a:t>
            </a:r>
          </a:p>
          <a:p>
            <a:pPr marL="274320" lvl="1" indent="0">
              <a:buNone/>
            </a:pPr>
            <a:r>
              <a:rPr lang="en-US" dirty="0"/>
              <a:t> </a:t>
            </a:r>
          </a:p>
          <a:p>
            <a:pPr marL="274320" lvl="1" indent="0">
              <a:buNone/>
            </a:pPr>
            <a:r>
              <a:rPr lang="en-US" dirty="0"/>
              <a:t>So we need to compute the partial derivative of a compound function</a:t>
            </a:r>
          </a:p>
          <a:p>
            <a:pPr marL="274320" lvl="1" indent="0">
              <a:buNone/>
            </a:pPr>
            <a:r>
              <a:rPr lang="en-US" i="1" dirty="0"/>
              <a:t>MSE(</a:t>
            </a:r>
            <a:r>
              <a:rPr lang="en-US" i="1" dirty="0" err="1"/>
              <a:t>NN</a:t>
            </a:r>
            <a:r>
              <a:rPr lang="en-US" i="1" baseline="-25000" dirty="0" err="1"/>
              <a:t>w</a:t>
            </a:r>
            <a:r>
              <a:rPr lang="en-US" i="1" dirty="0"/>
              <a:t>(w, x)) with respect to 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530CE-A336-E218-79B3-62744C0C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71315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2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Let’s see some basic ways to compute the </a:t>
                </a:r>
                <a:r>
                  <a:rPr lang="en-US" sz="2200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derivate (f’)</a:t>
                </a:r>
                <a:r>
                  <a:rPr lang="en-US" sz="22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 of a compound function, denoted by </a:t>
                </a:r>
                <a:r>
                  <a:rPr lang="en-US" sz="2200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sz="22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0" indent="0">
                  <a:buNone/>
                </a:pPr>
                <a:endParaRPr lang="en-US" sz="2200" b="0" i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The chain rule</a:t>
                </a:r>
                <a:endParaRPr lang="en-US" sz="2200" i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𝑓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𝑤𝑖𝑡h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h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𝑅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𝑡h𝑒𝑛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×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h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using </a:t>
                </a:r>
                <a:r>
                  <a:rPr lang="en-US" sz="2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Leibniz notation</a:t>
                </a:r>
                <a:r>
                  <a:rPr lang="en-US" sz="2200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2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		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US" sz="22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OBS: this rules refers to chained functions (a function that gets an input, returns an output and then the output is the input for another function)</a:t>
                </a:r>
              </a:p>
              <a:p>
                <a:pPr marL="0" indent="0">
                  <a:buNone/>
                </a:pPr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2"/>
                <a:stretch>
                  <a:fillRect l="-777" t="-1538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25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19C5D-37AF-C52B-FBFE-4CC6594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calculus notions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Let’s see some basic ways to compute the </a:t>
                </a:r>
                <a:r>
                  <a:rPr lang="en-US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derivate (f’)</a:t>
                </a: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 of a compound function, denoted by </a:t>
                </a:r>
                <a:r>
                  <a:rPr lang="en-US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f</a:t>
                </a:r>
                <a:r>
                  <a:rPr lang="en-US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:</a:t>
                </a:r>
                <a:endParaRPr lang="en-US" b="0" i="1" dirty="0"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latin typeface="Century Gothic" panose="020B0502020202020204" pitchFamily="34" charset="0"/>
                    <a:cs typeface="Arial" panose="020B0604020202020204" pitchFamily="34" charset="0"/>
                  </a:rPr>
                  <a:t>Example: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Let’s assume we have the following functions: </a:t>
                </a:r>
              </a:p>
              <a:p>
                <a:pPr marL="0" indent="0">
                  <a:buNone/>
                </a:pPr>
                <a:r>
                  <a:rPr lang="en-US" sz="2200" b="0" dirty="0"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+7</m:t>
                    </m:r>
                  </m:oMath>
                </a14:m>
                <a:endParaRPr 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and we want to compute: </a:t>
                </a:r>
                <a:r>
                  <a:rPr lang="en-US" sz="22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𝑓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sz="22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.</a:t>
                </a:r>
                <a:r>
                  <a:rPr lang="en-US" sz="220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220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For</a:t>
                </a:r>
                <a:r>
                  <a:rPr lang="en-US" sz="2200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h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</m:oMath>
                </a14:m>
                <a:r>
                  <a:rPr lang="en-US" sz="22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               </a:t>
                </a:r>
                <a:r>
                  <a:rPr lang="en-US" sz="2200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For</a:t>
                </a:r>
                <a:r>
                  <a:rPr lang="en-US" sz="220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22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+7,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</m:t>
                    </m:r>
                  </m:oMath>
                </a14:m>
                <a:endParaRPr lang="en-US" sz="220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2200" b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2200" b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𝒇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den>
                    </m:f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den>
                    </m:f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f>
                      <m:fPr>
                        <m:ctrlP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  <m:d>
                          <m:dPr>
                            <m:ctrlP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sz="2200" b="1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𝒙</m:t>
                            </m:r>
                          </m:e>
                        </m:d>
                      </m:num>
                      <m:den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𝝏</m:t>
                        </m:r>
                        <m:r>
                          <a:rPr lang="en-US" sz="22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</m:den>
                    </m:f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× 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𝟒</m:t>
                    </m:r>
                    <m:r>
                      <a:rPr lang="en-US" sz="22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endParaRPr lang="en-US" sz="2200" b="1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5C8F42D-68F5-9BC0-5FC5-9D26B76AB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45611" y="1600200"/>
                <a:ext cx="9782801" cy="4953000"/>
              </a:xfrm>
              <a:blipFill>
                <a:blip r:embed="rId3"/>
                <a:stretch>
                  <a:fillRect l="-1036" t="-17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536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sz="2000" dirty="0"/>
                  <a:t>Performing gradient descent on MSE for the Adaline perceptron.</a:t>
                </a: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  <a:r>
                  <a:rPr lang="en-US" sz="2000" dirty="0"/>
                  <a:t>The activation function (identity function for Adaline):</a:t>
                </a:r>
                <a:endParaRPr lang="en-US" dirty="0"/>
              </a:p>
              <a:p>
                <a:pPr marL="548640" lvl="2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2"/>
                <a:endParaRPr lang="en-US" dirty="0"/>
              </a:p>
              <a:p>
                <a:pPr marL="777240" lvl="3" indent="0">
                  <a:buNone/>
                </a:pPr>
                <a:r>
                  <a:rPr lang="en-US" dirty="0"/>
                  <a:t>	</a:t>
                </a:r>
                <a:r>
                  <a:rPr lang="en-US" sz="2000" dirty="0"/>
                  <a:t>We will use the mean square error as the cost functions</a:t>
                </a:r>
              </a:p>
              <a:p>
                <a:pPr marL="777240" lvl="3" indent="0">
                  <a:buNone/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548640" lvl="2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lvl="2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3812594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94536-7801-87DD-0D77-094EE9EB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C4154165-1695-A897-1869-43B54426210E}"/>
              </a:ext>
            </a:extLst>
          </p:cNvPr>
          <p:cNvGrpSpPr/>
          <p:nvPr/>
        </p:nvGrpSpPr>
        <p:grpSpPr>
          <a:xfrm>
            <a:off x="2740800" y="2327060"/>
            <a:ext cx="6248400" cy="2394467"/>
            <a:chOff x="2894012" y="2634734"/>
            <a:chExt cx="6248400" cy="23944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486A5CA-E37A-0F62-1831-1F4528995B13}"/>
                </a:ext>
              </a:extLst>
            </p:cNvPr>
            <p:cNvSpPr/>
            <p:nvPr/>
          </p:nvSpPr>
          <p:spPr>
            <a:xfrm>
              <a:off x="2894012" y="2773363"/>
              <a:ext cx="6248400" cy="2255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F075A81-7BAA-65A3-88E4-E5AF66F99F37}"/>
                </a:ext>
              </a:extLst>
            </p:cNvPr>
            <p:cNvSpPr/>
            <p:nvPr/>
          </p:nvSpPr>
          <p:spPr>
            <a:xfrm>
              <a:off x="3015535" y="2634734"/>
              <a:ext cx="1524000" cy="25876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Neuron Unit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6B507823-34B6-CDC0-EC4A-2E98A0D0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 notations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63DFAC-9D83-765B-C2DF-A9D330D74CA8}"/>
              </a:ext>
            </a:extLst>
          </p:cNvPr>
          <p:cNvGrpSpPr/>
          <p:nvPr/>
        </p:nvGrpSpPr>
        <p:grpSpPr>
          <a:xfrm>
            <a:off x="3121800" y="2740326"/>
            <a:ext cx="1450212" cy="1740932"/>
            <a:chOff x="2817812" y="2840736"/>
            <a:chExt cx="1450212" cy="1740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7081BD9-7469-AAE7-3888-E6CB22C475BF}"/>
                </a:ext>
              </a:extLst>
            </p:cNvPr>
            <p:cNvGrpSpPr/>
            <p:nvPr/>
          </p:nvGrpSpPr>
          <p:grpSpPr>
            <a:xfrm>
              <a:off x="2817812" y="2840736"/>
              <a:ext cx="1447800" cy="1371600"/>
              <a:chOff x="2741612" y="3352800"/>
              <a:chExt cx="1447800" cy="137160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12DB5143-BDA4-8B6E-C472-1C7F7D700F48}"/>
                  </a:ext>
                </a:extLst>
              </p:cNvPr>
              <p:cNvSpPr/>
              <p:nvPr/>
            </p:nvSpPr>
            <p:spPr>
              <a:xfrm>
                <a:off x="2741612" y="3352800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4EE37FA-C480-9AA2-AF62-A037E93558E2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𝒘𝒆𝒊𝒈𝒉𝒕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4EE37FA-C480-9AA2-AF62-A037E93558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353" b="-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B5701FA-3E5F-65CE-EEC2-EB8F6D024E0D}"/>
                </a:ext>
              </a:extLst>
            </p:cNvPr>
            <p:cNvSpPr txBox="1"/>
            <p:nvPr/>
          </p:nvSpPr>
          <p:spPr>
            <a:xfrm>
              <a:off x="2820224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7D1281-EDF0-FB18-A351-B00B1D2FA0EF}"/>
              </a:ext>
            </a:extLst>
          </p:cNvPr>
          <p:cNvGrpSpPr/>
          <p:nvPr/>
        </p:nvGrpSpPr>
        <p:grpSpPr>
          <a:xfrm>
            <a:off x="5139894" y="2740326"/>
            <a:ext cx="1449006" cy="1740932"/>
            <a:chOff x="4835906" y="2840736"/>
            <a:chExt cx="1449006" cy="17409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FEF349-50E4-C41D-492E-10A862237E7C}"/>
                </a:ext>
              </a:extLst>
            </p:cNvPr>
            <p:cNvGrpSpPr/>
            <p:nvPr/>
          </p:nvGrpSpPr>
          <p:grpSpPr>
            <a:xfrm>
              <a:off x="4837112" y="2840736"/>
              <a:ext cx="1447800" cy="1371600"/>
              <a:chOff x="5236178" y="2978912"/>
              <a:chExt cx="1447800" cy="13716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B34F358A-BC5B-CBB9-3EE6-0E05000735FE}"/>
                  </a:ext>
                </a:extLst>
              </p:cNvPr>
              <p:cNvSpPr/>
              <p:nvPr/>
            </p:nvSpPr>
            <p:spPr>
              <a:xfrm>
                <a:off x="5236178" y="2978912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EAA6478-1D8A-6EFE-EFF7-AB7FB3E053C1}"/>
                      </a:ext>
                    </a:extLst>
                  </p:cNvPr>
                  <p:cNvSpPr txBox="1"/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EAA6478-1D8A-6EFE-EFF7-AB7FB3E053C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9277" t="-107071" r="-38554" b="-1686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D5A77C-88CD-D707-7321-BC6A500544D1}"/>
                </a:ext>
              </a:extLst>
            </p:cNvPr>
            <p:cNvSpPr txBox="1"/>
            <p:nvPr/>
          </p:nvSpPr>
          <p:spPr>
            <a:xfrm>
              <a:off x="4835906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Dot Product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AB3AD5-9F65-CCBD-3146-30423BCBC6AF}"/>
              </a:ext>
            </a:extLst>
          </p:cNvPr>
          <p:cNvGrpSpPr/>
          <p:nvPr/>
        </p:nvGrpSpPr>
        <p:grpSpPr>
          <a:xfrm>
            <a:off x="7155576" y="2740326"/>
            <a:ext cx="1452624" cy="1740932"/>
            <a:chOff x="6851588" y="2840736"/>
            <a:chExt cx="1452624" cy="17409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9875603-62E2-06EB-6253-43198DB7C771}"/>
                </a:ext>
              </a:extLst>
            </p:cNvPr>
            <p:cNvGrpSpPr/>
            <p:nvPr/>
          </p:nvGrpSpPr>
          <p:grpSpPr>
            <a:xfrm>
              <a:off x="6856412" y="2840736"/>
              <a:ext cx="1447800" cy="1371600"/>
              <a:chOff x="6856412" y="2840736"/>
              <a:chExt cx="1447800" cy="13716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E65FA24-91AA-82A4-F199-8F30573212F5}"/>
                  </a:ext>
                </a:extLst>
              </p:cNvPr>
              <p:cNvSpPr/>
              <p:nvPr/>
            </p:nvSpPr>
            <p:spPr>
              <a:xfrm>
                <a:off x="6856412" y="2840736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aphic 17" descr="Normal Distribution with solid fill">
                <a:extLst>
                  <a:ext uri="{FF2B5EF4-FFF2-40B4-BE49-F238E27FC236}">
                    <a16:creationId xmlns:a16="http://schemas.microsoft.com/office/drawing/2014/main" id="{909533E2-1886-B0B6-418C-A4972E1EFC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8812" y="2955036"/>
                <a:ext cx="1143000" cy="1143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C22EEC-58FD-1A65-26C0-68271798A37F}"/>
                </a:ext>
              </a:extLst>
            </p:cNvPr>
            <p:cNvSpPr txBox="1"/>
            <p:nvPr/>
          </p:nvSpPr>
          <p:spPr>
            <a:xfrm>
              <a:off x="6851588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860668-E1E6-1E8E-7A7D-CF07ABEA3AE6}"/>
                  </a:ext>
                </a:extLst>
              </p:cNvPr>
              <p:cNvSpPr txBox="1"/>
              <p:nvPr/>
            </p:nvSpPr>
            <p:spPr>
              <a:xfrm>
                <a:off x="1492399" y="2939419"/>
                <a:ext cx="1009507" cy="105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860668-E1E6-1E8E-7A7D-CF07ABEA3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99" y="2939419"/>
                <a:ext cx="1009507" cy="1057854"/>
              </a:xfrm>
              <a:prstGeom prst="rect">
                <a:avLst/>
              </a:prstGeom>
              <a:blipFill>
                <a:blip r:embed="rId7"/>
                <a:stretch>
                  <a:fillRect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752B050E-2A99-87A0-5BA8-B11D40C2E520}"/>
              </a:ext>
            </a:extLst>
          </p:cNvPr>
          <p:cNvSpPr/>
          <p:nvPr/>
        </p:nvSpPr>
        <p:spPr>
          <a:xfrm>
            <a:off x="4644720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06BC7C1-63C6-AFDC-DCB7-265ACA32B6BE}"/>
              </a:ext>
            </a:extLst>
          </p:cNvPr>
          <p:cNvSpPr/>
          <p:nvPr/>
        </p:nvSpPr>
        <p:spPr>
          <a:xfrm>
            <a:off x="6665100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D6D1EEA-3C76-1507-8BFC-3D1FE06CC3EE}"/>
              </a:ext>
            </a:extLst>
          </p:cNvPr>
          <p:cNvSpPr/>
          <p:nvPr/>
        </p:nvSpPr>
        <p:spPr>
          <a:xfrm>
            <a:off x="2586031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5ABB20B-4ED6-5839-BD1A-5D008EE595C6}"/>
              </a:ext>
            </a:extLst>
          </p:cNvPr>
          <p:cNvSpPr/>
          <p:nvPr/>
        </p:nvSpPr>
        <p:spPr>
          <a:xfrm>
            <a:off x="8801784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EB13930-943E-27DB-6303-FF3212D10A40}"/>
              </a:ext>
            </a:extLst>
          </p:cNvPr>
          <p:cNvGrpSpPr/>
          <p:nvPr/>
        </p:nvGrpSpPr>
        <p:grpSpPr>
          <a:xfrm>
            <a:off x="8930508" y="3311826"/>
            <a:ext cx="1031784" cy="647701"/>
            <a:chOff x="9083720" y="3619500"/>
            <a:chExt cx="1031784" cy="6477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C27EECD-F07B-390A-958A-9549ABC2F5A0}"/>
                </a:ext>
              </a:extLst>
            </p:cNvPr>
            <p:cNvSpPr/>
            <p:nvPr/>
          </p:nvSpPr>
          <p:spPr>
            <a:xfrm>
              <a:off x="9485312" y="36195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203C92A-08EA-86E6-6256-F4F45F06C091}"/>
                </a:ext>
              </a:extLst>
            </p:cNvPr>
            <p:cNvSpPr txBox="1"/>
            <p:nvPr/>
          </p:nvSpPr>
          <p:spPr>
            <a:xfrm>
              <a:off x="9083720" y="3897869"/>
              <a:ext cx="1031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Output</a:t>
              </a:r>
            </a:p>
          </p:txBody>
        </p:sp>
      </p:grpSp>
      <p:sp>
        <p:nvSpPr>
          <p:cNvPr id="33" name="Callout: Left Arrow 32">
            <a:extLst>
              <a:ext uri="{FF2B5EF4-FFF2-40B4-BE49-F238E27FC236}">
                <a16:creationId xmlns:a16="http://schemas.microsoft.com/office/drawing/2014/main" id="{A2321596-217F-A6FF-A0ED-1EC4B0CBF6B6}"/>
              </a:ext>
            </a:extLst>
          </p:cNvPr>
          <p:cNvSpPr/>
          <p:nvPr/>
        </p:nvSpPr>
        <p:spPr>
          <a:xfrm>
            <a:off x="9610638" y="3144344"/>
            <a:ext cx="1389108" cy="56356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39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</a:t>
            </a:r>
          </a:p>
          <a:p>
            <a:pPr algn="ctr"/>
            <a:r>
              <a:rPr lang="en-US" dirty="0"/>
              <a:t>Value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4ABFE8-6F64-B891-BF4D-91C58C2E5027}"/>
              </a:ext>
            </a:extLst>
          </p:cNvPr>
          <p:cNvGrpSpPr/>
          <p:nvPr/>
        </p:nvGrpSpPr>
        <p:grpSpPr>
          <a:xfrm>
            <a:off x="3845699" y="5368873"/>
            <a:ext cx="3748982" cy="1057854"/>
            <a:chOff x="4520214" y="2766722"/>
            <a:chExt cx="3748982" cy="10578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ECD28C7-1516-3468-DF86-157068CEC796}"/>
                    </a:ext>
                  </a:extLst>
                </p:cNvPr>
                <p:cNvSpPr txBox="1"/>
                <p:nvPr/>
              </p:nvSpPr>
              <p:spPr>
                <a:xfrm>
                  <a:off x="4520214" y="2766722"/>
                  <a:ext cx="1009507" cy="10578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𝒊𝒏𝒑𝒖𝒕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eqArr>
                                    <m:eqArr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𝒊𝒏𝒑𝒖𝒕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658B4CC-3190-9BB2-B86A-36A27E4717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0214" y="2766722"/>
                  <a:ext cx="1009507" cy="10578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Arrow: Right 2">
              <a:extLst>
                <a:ext uri="{FF2B5EF4-FFF2-40B4-BE49-F238E27FC236}">
                  <a16:creationId xmlns:a16="http://schemas.microsoft.com/office/drawing/2014/main" id="{8A02FCD1-D435-815D-0CE5-64EA1038A8C4}"/>
                </a:ext>
              </a:extLst>
            </p:cNvPr>
            <p:cNvSpPr/>
            <p:nvPr/>
          </p:nvSpPr>
          <p:spPr>
            <a:xfrm>
              <a:off x="5679037" y="3143249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Arrow: Right 8">
              <a:extLst>
                <a:ext uri="{FF2B5EF4-FFF2-40B4-BE49-F238E27FC236}">
                  <a16:creationId xmlns:a16="http://schemas.microsoft.com/office/drawing/2014/main" id="{F41EC3FD-CE70-FFEF-3B99-ECB6ABFA009E}"/>
                </a:ext>
              </a:extLst>
            </p:cNvPr>
            <p:cNvSpPr/>
            <p:nvPr/>
          </p:nvSpPr>
          <p:spPr>
            <a:xfrm>
              <a:off x="7108688" y="3143249"/>
              <a:ext cx="381000" cy="152400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93D648D-AC95-3153-66CF-F4B1B62B48A1}"/>
                </a:ext>
              </a:extLst>
            </p:cNvPr>
            <p:cNvGrpSpPr/>
            <p:nvPr/>
          </p:nvGrpSpPr>
          <p:grpSpPr>
            <a:xfrm>
              <a:off x="7237412" y="3105149"/>
              <a:ext cx="1031784" cy="647701"/>
              <a:chOff x="9083720" y="3619500"/>
              <a:chExt cx="1031784" cy="647701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887DA1CC-D523-029D-0D39-1E76F92E0ADA}"/>
                  </a:ext>
                </a:extLst>
              </p:cNvPr>
              <p:cNvSpPr/>
              <p:nvPr/>
            </p:nvSpPr>
            <p:spPr>
              <a:xfrm>
                <a:off x="9485312" y="3619500"/>
                <a:ext cx="228600" cy="22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0A49CD8-FA56-99F0-E643-7EE029B4A20E}"/>
                  </a:ext>
                </a:extLst>
              </p:cNvPr>
              <p:cNvSpPr txBox="1"/>
              <p:nvPr/>
            </p:nvSpPr>
            <p:spPr>
              <a:xfrm>
                <a:off x="9083720" y="3897869"/>
                <a:ext cx="10317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Output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65690CE-D7A1-C5E0-BB7D-BE6733378023}"/>
                </a:ext>
              </a:extLst>
            </p:cNvPr>
            <p:cNvGrpSpPr/>
            <p:nvPr/>
          </p:nvGrpSpPr>
          <p:grpSpPr>
            <a:xfrm>
              <a:off x="6256731" y="2885753"/>
              <a:ext cx="702641" cy="819792"/>
              <a:chOff x="4037012" y="3148235"/>
              <a:chExt cx="702641" cy="819792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7B30051-4DF7-52C5-0AD9-F571F2CD0906}"/>
                  </a:ext>
                </a:extLst>
              </p:cNvPr>
              <p:cNvSpPr/>
              <p:nvPr/>
            </p:nvSpPr>
            <p:spPr>
              <a:xfrm>
                <a:off x="4037012" y="3300635"/>
                <a:ext cx="685800" cy="6271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C4A9715-0AC9-0812-030D-13D507C9345C}"/>
                  </a:ext>
                </a:extLst>
              </p:cNvPr>
              <p:cNvSpPr/>
              <p:nvPr/>
            </p:nvSpPr>
            <p:spPr>
              <a:xfrm>
                <a:off x="4037012" y="3148235"/>
                <a:ext cx="685800" cy="1524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Neuron Unit</a:t>
                </a:r>
              </a:p>
            </p:txBody>
          </p:sp>
          <p:pic>
            <p:nvPicPr>
              <p:cNvPr id="62" name="Graphic 61" descr="Network diagram with solid fill">
                <a:extLst>
                  <a:ext uri="{FF2B5EF4-FFF2-40B4-BE49-F238E27FC236}">
                    <a16:creationId xmlns:a16="http://schemas.microsoft.com/office/drawing/2014/main" id="{85643E96-2618-E772-4D61-EBF56834C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049401" y="3277775"/>
                <a:ext cx="690252" cy="690252"/>
              </a:xfrm>
              <a:prstGeom prst="rect">
                <a:avLst/>
              </a:prstGeom>
            </p:spPr>
          </p:pic>
        </p:grp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8A8812A-EAAB-AF68-5B54-7D742FB28DF2}"/>
              </a:ext>
            </a:extLst>
          </p:cNvPr>
          <p:cNvCxnSpPr>
            <a:cxnSpLocks/>
          </p:cNvCxnSpPr>
          <p:nvPr/>
        </p:nvCxnSpPr>
        <p:spPr>
          <a:xfrm>
            <a:off x="5915315" y="4863671"/>
            <a:ext cx="0" cy="394129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9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 animBg="1"/>
      <p:bldP spid="9" grpId="0" animBg="1"/>
      <p:bldP spid="3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9418-4429-591A-5635-9180942E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156DC5B-8AED-41E0-4CB2-1B00B90FFC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dirty="0"/>
                  <a:t>Performing gradient descent for the Adaline perceptron 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1. Compute the gradient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r>
                  <a:rPr lang="en-US" sz="2400" dirty="0"/>
                  <a:t>)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	</a:t>
                </a:r>
                <a:r>
                  <a:rPr lang="en-US" dirty="0"/>
                  <a:t>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  <a:r>
                  <a:rPr lang="en-US" sz="2200" dirty="0"/>
                  <a:t>using the chain rule:</a:t>
                </a:r>
              </a:p>
              <a:p>
                <a:pPr marL="548640" lvl="2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	and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</a:p>
              <a:p>
                <a:pPr lvl="2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0156DC5B-8AED-41E0-4CB2-1B00B90FFC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C1E36A-2A7C-FDF5-730A-2C65294E3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49852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ACF1-4BBB-D0C6-3E22-10B8B392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1F413DE-8380-E341-E532-74707350C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dirty="0"/>
                  <a:t>Performing gradient descent for the Adaline perceptron </a:t>
                </a:r>
              </a:p>
              <a:p>
                <a:pPr marL="274320" lvl="1" indent="0">
                  <a:buNone/>
                </a:pPr>
                <a:endParaRPr lang="en-US" sz="2200" dirty="0"/>
              </a:p>
              <a:p>
                <a:pPr marL="274320" lvl="1" indent="0">
                  <a:buNone/>
                </a:pPr>
                <a:r>
                  <a:rPr lang="en-US" sz="2200" dirty="0"/>
                  <a:t>1a</a:t>
                </a:r>
                <a:r>
                  <a:rPr lang="en-US" dirty="0"/>
                  <a:t>. Compute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:r>
                  <a:rPr lang="en-US" sz="2000" dirty="0"/>
                  <a:t>		</a:t>
                </a: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)′</m:t>
                          </m:r>
                        </m:e>
                      </m:nary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)′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	</a:t>
                </a: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𝑀𝑆𝐸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)(−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</a:p>
              <a:p>
                <a:pPr lvl="2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1F413DE-8380-E341-E532-74707350C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 b="-27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9004013-689E-6D43-AC9E-B315697A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48430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BB8B8-2352-972E-CA77-8C3C8782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16B6553-72FB-A81E-D002-D6F70E3D9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dirty="0"/>
                  <a:t>Performing gradient descent for the Adaline perceptron 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1b. Compute the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4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i="1" dirty="0">
                    <a:latin typeface="Cambria Math" panose="02040503050406030204" pitchFamily="18" charset="0"/>
                  </a:rPr>
                  <a:t>and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		</a:t>
                </a:r>
              </a:p>
              <a:p>
                <a:pPr marL="54864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16B6553-72FB-A81E-D002-D6F70E3D9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245C11D-D37E-4B56-0043-9A194FCE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3111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BF288-4977-CF53-6E96-5DE269D24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88CD2F-66FA-B1FD-0485-6CA064CB19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dirty="0"/>
                  <a:t>Performing gradient descent for the Adaline perceptron 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2. Choose a 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dirty="0"/>
                  <a:t>3. For a fixed number of iterations: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w: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b: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188CD2F-66FA-B1FD-0485-6CA064CB19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5A83FDF6-DC63-C4FC-C530-2E66691D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44173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40171-7249-3AAE-A2AE-FD83B69E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106EFFE-A202-E74F-145F-60C806C884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sz="2400" dirty="0"/>
                  <a:t>Example:</a:t>
                </a:r>
              </a:p>
              <a:p>
                <a:pPr marL="274320" lvl="1" indent="0">
                  <a:buNone/>
                </a:pPr>
                <a:r>
                  <a:rPr lang="en-US" dirty="0"/>
                  <a:t>Performing gradient descent for the Adaline perceptron 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2. Choose a 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r>
                  <a:rPr lang="en-US" dirty="0"/>
                  <a:t>3. For a fixed number of iterations: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w: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</m:oMath>
                </a14:m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b: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106EFFE-A202-E74F-145F-60C806C884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73A35CB-59D2-AFC3-D335-F1CCCBCD0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493AA2-8D23-DDD7-3F21-7E046913A170}"/>
              </a:ext>
            </a:extLst>
          </p:cNvPr>
          <p:cNvSpPr txBox="1"/>
          <p:nvPr/>
        </p:nvSpPr>
        <p:spPr>
          <a:xfrm>
            <a:off x="989012" y="5357189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sz="2000" dirty="0">
                <a:solidFill>
                  <a:schemeClr val="bg1"/>
                </a:solidFill>
              </a:rPr>
              <a:t>This is the same update rule we used for the Adaline in the previous course. The formula looks different since now we are averaging over all samples</a:t>
            </a:r>
          </a:p>
        </p:txBody>
      </p:sp>
    </p:spTree>
    <p:extLst>
      <p:ext uri="{BB962C8B-B14F-4D97-AF65-F5344CB8AC3E}">
        <p14:creationId xmlns:p14="http://schemas.microsoft.com/office/powerpoint/2010/main" val="16011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BADCC-1179-95D3-CC9D-531960FA5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5D95AF-D68C-B9BF-FBB7-86C66692E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48640" lvl="2" indent="0">
              <a:buNone/>
            </a:pPr>
            <a:r>
              <a:rPr lang="en-US" sz="2000" dirty="0"/>
              <a:t>Adaline perceptron has no input activation. How would the gradient descent algorithm work for a neuron with logistic activation</a:t>
            </a:r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548640" lvl="2" indent="0">
              <a:buNone/>
            </a:pPr>
            <a:endParaRPr lang="en-US" dirty="0"/>
          </a:p>
          <a:p>
            <a:pPr marL="301752" lvl="1" indent="0">
              <a:buNone/>
            </a:pPr>
            <a:endParaRPr lang="en-US" dirty="0"/>
          </a:p>
          <a:p>
            <a:pPr lvl="2"/>
            <a:endParaRPr lang="en-US" dirty="0"/>
          </a:p>
          <a:p>
            <a:pPr marL="301752" lvl="1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098AF-9992-FCA1-13FD-59527083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8207E5-0B91-1CF7-2E3E-76DBEF1EFC63}"/>
                  </a:ext>
                </a:extLst>
              </p:cNvPr>
              <p:cNvSpPr txBox="1"/>
              <p:nvPr/>
            </p:nvSpPr>
            <p:spPr>
              <a:xfrm>
                <a:off x="1686165" y="5173487"/>
                <a:ext cx="610537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𝑤𝑥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D8207E5-0B91-1CF7-2E3E-76DBEF1EF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165" y="5173487"/>
                <a:ext cx="6105378" cy="400110"/>
              </a:xfrm>
              <a:prstGeom prst="rect">
                <a:avLst/>
              </a:prstGeom>
              <a:blipFill>
                <a:blip r:embed="rId3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25E455-EBB4-BED9-0071-66817B699E37}"/>
                  </a:ext>
                </a:extLst>
              </p:cNvPr>
              <p:cNvSpPr txBox="1"/>
              <p:nvPr/>
            </p:nvSpPr>
            <p:spPr>
              <a:xfrm>
                <a:off x="3418895" y="3107713"/>
                <a:ext cx="397609" cy="7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C25E455-EBB4-BED9-0071-66817B699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95" y="3107713"/>
                <a:ext cx="397609" cy="793679"/>
              </a:xfrm>
              <a:prstGeom prst="rect">
                <a:avLst/>
              </a:prstGeom>
              <a:blipFill>
                <a:blip r:embed="rId4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A078D-9D8B-F5AB-A5F1-DB50F346921B}"/>
                  </a:ext>
                </a:extLst>
              </p:cNvPr>
              <p:cNvSpPr txBox="1"/>
              <p:nvPr/>
            </p:nvSpPr>
            <p:spPr>
              <a:xfrm>
                <a:off x="5975851" y="3142404"/>
                <a:ext cx="396006" cy="7936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𝒚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3BA078D-9D8B-F5AB-A5F1-DB50F34692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851" y="3142404"/>
                <a:ext cx="396006" cy="793679"/>
              </a:xfrm>
              <a:prstGeom prst="rect">
                <a:avLst/>
              </a:prstGeom>
              <a:blipFill>
                <a:blip r:embed="rId5"/>
                <a:stretch>
                  <a:fillRect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30">
            <a:extLst>
              <a:ext uri="{FF2B5EF4-FFF2-40B4-BE49-F238E27FC236}">
                <a16:creationId xmlns:a16="http://schemas.microsoft.com/office/drawing/2014/main" id="{857E22FE-EF7F-B984-1C15-062F7C43C27E}"/>
              </a:ext>
            </a:extLst>
          </p:cNvPr>
          <p:cNvSpPr/>
          <p:nvPr/>
        </p:nvSpPr>
        <p:spPr>
          <a:xfrm>
            <a:off x="4062432" y="3450264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0" name="Arrow: Right 137">
            <a:extLst>
              <a:ext uri="{FF2B5EF4-FFF2-40B4-BE49-F238E27FC236}">
                <a16:creationId xmlns:a16="http://schemas.microsoft.com/office/drawing/2014/main" id="{1D069A8F-FFA5-B6AD-3787-137254AFB3C3}"/>
              </a:ext>
            </a:extLst>
          </p:cNvPr>
          <p:cNvSpPr/>
          <p:nvPr/>
        </p:nvSpPr>
        <p:spPr>
          <a:xfrm>
            <a:off x="5616908" y="3479649"/>
            <a:ext cx="322180" cy="12887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6C3AF7F4-0259-4605-6EB3-D7ADCA547FD5}"/>
              </a:ext>
            </a:extLst>
          </p:cNvPr>
          <p:cNvSpPr/>
          <p:nvPr/>
        </p:nvSpPr>
        <p:spPr>
          <a:xfrm rot="5400000">
            <a:off x="3380345" y="4283233"/>
            <a:ext cx="228600" cy="1112745"/>
          </a:xfrm>
          <a:prstGeom prst="rightBrace">
            <a:avLst>
              <a:gd name="adj1" fmla="val 40833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80527468-CAC4-4680-D39A-CB965C4BBE37}"/>
              </a:ext>
            </a:extLst>
          </p:cNvPr>
          <p:cNvSpPr/>
          <p:nvPr/>
        </p:nvSpPr>
        <p:spPr>
          <a:xfrm rot="5400000">
            <a:off x="6668798" y="2471109"/>
            <a:ext cx="228600" cy="4746639"/>
          </a:xfrm>
          <a:prstGeom prst="rightBrace">
            <a:avLst>
              <a:gd name="adj1" fmla="val 30832"/>
              <a:gd name="adj2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034EEE-20A5-6D40-AF01-8F5715F026C0}"/>
              </a:ext>
            </a:extLst>
          </p:cNvPr>
          <p:cNvGrpSpPr/>
          <p:nvPr/>
        </p:nvGrpSpPr>
        <p:grpSpPr>
          <a:xfrm>
            <a:off x="4498371" y="2616481"/>
            <a:ext cx="962824" cy="1984079"/>
            <a:chOff x="8717209" y="3197521"/>
            <a:chExt cx="962824" cy="198407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849081A-294B-4AE4-792D-4212FFB3B482}"/>
                </a:ext>
              </a:extLst>
            </p:cNvPr>
            <p:cNvGrpSpPr/>
            <p:nvPr/>
          </p:nvGrpSpPr>
          <p:grpSpPr>
            <a:xfrm>
              <a:off x="8717209" y="3410643"/>
              <a:ext cx="962824" cy="1770957"/>
              <a:chOff x="8717209" y="3410643"/>
              <a:chExt cx="962824" cy="1770957"/>
            </a:xfrm>
          </p:grpSpPr>
          <p:sp>
            <p:nvSpPr>
              <p:cNvPr id="37" name="Rectangle: Rounded Corners 187">
                <a:extLst>
                  <a:ext uri="{FF2B5EF4-FFF2-40B4-BE49-F238E27FC236}">
                    <a16:creationId xmlns:a16="http://schemas.microsoft.com/office/drawing/2014/main" id="{44BD67DA-DF1C-A6C5-B9E8-5EC21587AF86}"/>
                  </a:ext>
                </a:extLst>
              </p:cNvPr>
              <p:cNvSpPr/>
              <p:nvPr/>
            </p:nvSpPr>
            <p:spPr>
              <a:xfrm>
                <a:off x="8717209" y="3410643"/>
                <a:ext cx="962824" cy="1770957"/>
              </a:xfrm>
              <a:prstGeom prst="roundRect">
                <a:avLst>
                  <a:gd name="adj" fmla="val 140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2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080ECA-7A6D-C425-CDE3-348A99E031CA}"/>
                  </a:ext>
                </a:extLst>
              </p:cNvPr>
              <p:cNvSpPr/>
              <p:nvPr/>
            </p:nvSpPr>
            <p:spPr>
              <a:xfrm>
                <a:off x="8960081" y="3559509"/>
                <a:ext cx="455287" cy="4163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/>
              </a:p>
            </p:txBody>
          </p:sp>
          <p:pic>
            <p:nvPicPr>
              <p:cNvPr id="39" name="Graphic 38" descr="Branching diagram with solid fill">
                <a:extLst>
                  <a:ext uri="{FF2B5EF4-FFF2-40B4-BE49-F238E27FC236}">
                    <a16:creationId xmlns:a16="http://schemas.microsoft.com/office/drawing/2014/main" id="{1A500AEB-0BAB-4C3E-8AB7-A489328120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8957692" y="3519704"/>
                <a:ext cx="489520" cy="489520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D00E79B-5AD0-58F4-F839-E58E13452B4E}"/>
                  </a:ext>
                </a:extLst>
              </p:cNvPr>
              <p:cNvSpPr/>
              <p:nvPr/>
            </p:nvSpPr>
            <p:spPr>
              <a:xfrm>
                <a:off x="8939133" y="4595265"/>
                <a:ext cx="497182" cy="45898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cxnSp>
            <p:nvCxnSpPr>
              <p:cNvPr id="41" name="Connector: Elbow 192">
                <a:extLst>
                  <a:ext uri="{FF2B5EF4-FFF2-40B4-BE49-F238E27FC236}">
                    <a16:creationId xmlns:a16="http://schemas.microsoft.com/office/drawing/2014/main" id="{826ADD0E-3E6F-B72B-47FA-80EE27C2BA28}"/>
                  </a:ext>
                </a:extLst>
              </p:cNvPr>
              <p:cNvCxnSpPr>
                <a:cxnSpLocks/>
                <a:stCxn id="38" idx="3"/>
                <a:endCxn id="40" idx="1"/>
              </p:cNvCxnSpPr>
              <p:nvPr/>
            </p:nvCxnSpPr>
            <p:spPr>
              <a:xfrm flipH="1">
                <a:off x="8939133" y="3767670"/>
                <a:ext cx="476235" cy="1057087"/>
              </a:xfrm>
              <a:prstGeom prst="bentConnector5">
                <a:avLst>
                  <a:gd name="adj1" fmla="val -25601"/>
                  <a:gd name="adj2" fmla="val 48991"/>
                  <a:gd name="adj3" fmla="val 127201"/>
                </a:avLst>
              </a:prstGeom>
              <a:ln>
                <a:solidFill>
                  <a:schemeClr val="tx2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2001809-1DCA-8883-DF78-7EF23F82B303}"/>
                </a:ext>
              </a:extLst>
            </p:cNvPr>
            <p:cNvSpPr/>
            <p:nvPr/>
          </p:nvSpPr>
          <p:spPr>
            <a:xfrm>
              <a:off x="8717209" y="3197521"/>
              <a:ext cx="962824" cy="20716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sym typeface="Wingdings" panose="05000000000000000000" pitchFamily="2" charset="2"/>
                </a:rPr>
                <a:t>nk</a:t>
              </a:r>
              <a:endParaRPr lang="en-US" sz="1400" b="1" dirty="0">
                <a:solidFill>
                  <a:schemeClr val="tx2"/>
                </a:solidFill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pic>
        <p:nvPicPr>
          <p:cNvPr id="44" name="Graphic 43" descr="Normal Distribution with solid fill">
            <a:extLst>
              <a:ext uri="{FF2B5EF4-FFF2-40B4-BE49-F238E27FC236}">
                <a16:creationId xmlns:a16="http://schemas.microsoft.com/office/drawing/2014/main" id="{FC96074F-3C80-AABA-924D-A972E3C97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95069" y="4018303"/>
            <a:ext cx="483640" cy="48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43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F89C-61E5-3A73-C306-D20D11C44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7AFAB98-3F00-FB64-7325-6562D88205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dirty="0"/>
                  <a:t>Performing gradient descent for a neuron with logistic activation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1. Compute the gradient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sz="2400" dirty="0"/>
                  <a:t>	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</m:oMath>
                </a14:m>
                <a:r>
                  <a:rPr lang="en-US" sz="2400" dirty="0"/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</m:oMath>
                </a14:m>
                <a:r>
                  <a:rPr lang="en-US" sz="2400" dirty="0"/>
                  <a:t>)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  <a:r>
                  <a:rPr lang="en-US" sz="2200" dirty="0"/>
                  <a:t>using the chain rule:</a:t>
                </a:r>
              </a:p>
              <a:p>
                <a:pPr marL="548640" lvl="2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	  and </a:t>
                </a:r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301752" lvl="1" indent="0">
                  <a:buNone/>
                </a:pPr>
                <a:r>
                  <a:rPr lang="en-US" dirty="0"/>
                  <a:t>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6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6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600" b="1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600" b="1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600" b="1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600" b="1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600" dirty="0"/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</a:p>
              <a:p>
                <a:pPr lvl="2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7AFAB98-3F00-FB64-7325-6562D8820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 b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39E5247-6470-B76B-A9FE-019A77B3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llout: Left Arrow 19">
                <a:extLst>
                  <a:ext uri="{FF2B5EF4-FFF2-40B4-BE49-F238E27FC236}">
                    <a16:creationId xmlns:a16="http://schemas.microsoft.com/office/drawing/2014/main" id="{6B7E7C29-62C4-F15B-A24C-4E40D79C5474}"/>
                  </a:ext>
                </a:extLst>
              </p:cNvPr>
              <p:cNvSpPr/>
              <p:nvPr/>
            </p:nvSpPr>
            <p:spPr>
              <a:xfrm>
                <a:off x="7694612" y="4419600"/>
                <a:ext cx="4343400" cy="2362200"/>
              </a:xfrm>
              <a:prstGeom prst="leftArrowCallout">
                <a:avLst>
                  <a:gd name="adj1" fmla="val 27382"/>
                  <a:gd name="adj2" fmla="val 25595"/>
                  <a:gd name="adj3" fmla="val 13685"/>
                  <a:gd name="adj4" fmla="val 91176"/>
                </a:avLst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When computing gradient descent for Adeline, y=z,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:r>
                  <a:rPr lang="en-US" dirty="0"/>
                  <a:t>are the same as so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 </a:t>
                </a:r>
                <a:r>
                  <a:rPr lang="en-US" dirty="0"/>
                  <a:t>and</a:t>
                </a:r>
                <a:r>
                  <a:rPr lang="en-US" dirty="0">
                    <a:solidFill>
                      <a:srgbClr val="FFC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adeline</a:t>
                </a:r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rgbClr val="FFC000"/>
                    </a:solidFill>
                  </a:rPr>
                  <a:t>So, only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FFC000"/>
                    </a:solidFill>
                  </a:rPr>
                  <a:t> is the new term</a:t>
                </a:r>
              </a:p>
            </p:txBody>
          </p:sp>
        </mc:Choice>
        <mc:Fallback xmlns="">
          <p:sp>
            <p:nvSpPr>
              <p:cNvPr id="3" name="Callout: Left Arrow 19">
                <a:extLst>
                  <a:ext uri="{FF2B5EF4-FFF2-40B4-BE49-F238E27FC236}">
                    <a16:creationId xmlns:a16="http://schemas.microsoft.com/office/drawing/2014/main" id="{6B7E7C29-62C4-F15B-A24C-4E40D79C5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612" y="4419600"/>
                <a:ext cx="4343400" cy="2362200"/>
              </a:xfrm>
              <a:prstGeom prst="leftArrowCallout">
                <a:avLst>
                  <a:gd name="adj1" fmla="val 27382"/>
                  <a:gd name="adj2" fmla="val 25595"/>
                  <a:gd name="adj3" fmla="val 13685"/>
                  <a:gd name="adj4" fmla="val 91176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95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944EE-0830-2FC7-CDF3-B7D6D92C3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E9B059-0386-E8D0-7EF5-3BB68F0A0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Doing the math for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)′=−1(1+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)′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274320" lvl="1" indent="0">
                  <a:buNone/>
                </a:pPr>
                <a:endParaRPr lang="en-US" b="0" dirty="0"/>
              </a:p>
              <a:p>
                <a:pPr marL="274320" lvl="1" indent="0">
                  <a:buNone/>
                </a:pPr>
                <a:endParaRPr lang="en-US" b="0" dirty="0"/>
              </a:p>
              <a:p>
                <a:pPr marL="274320" lvl="1" indent="0">
                  <a:buNone/>
                </a:pPr>
                <a:endParaRPr lang="en-US" b="0" dirty="0"/>
              </a:p>
              <a:p>
                <a:pPr marL="274320" lvl="1" indent="0">
                  <a:buNone/>
                </a:pPr>
                <a:endParaRPr lang="en-US" baseline="30000" dirty="0"/>
              </a:p>
              <a:p>
                <a:pPr marL="274320" lvl="1" indent="0">
                  <a:buNone/>
                </a:pPr>
                <a:endParaRPr lang="en-US" baseline="30000" dirty="0"/>
              </a:p>
              <a:p>
                <a:pPr marL="274320" lvl="1" indent="0">
                  <a:buNone/>
                </a:pPr>
                <a:endParaRPr lang="en-US" baseline="300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AE9B059-0386-E8D0-7EF5-3BB68F0A0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93"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E80C372-3BF3-06A2-0B05-AE10240D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D7C3E7-098D-A020-5171-AD1C04914F3D}"/>
                  </a:ext>
                </a:extLst>
              </p:cNvPr>
              <p:cNvSpPr/>
              <p:nvPr/>
            </p:nvSpPr>
            <p:spPr>
              <a:xfrm>
                <a:off x="1751012" y="5765742"/>
                <a:ext cx="2824106" cy="431849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txBody>
              <a:bodyPr wrap="none">
                <a:spAutoFit/>
              </a:bodyPr>
              <a:lstStyle/>
              <a:p>
                <a:pPr marL="27432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/>
                          <m:sup/>
                        </m:sSubSup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/>
                    </m:sSub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/>
                    </m:sSub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~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0D7C3E7-098D-A020-5171-AD1C04914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012" y="5765742"/>
                <a:ext cx="2824106" cy="431849"/>
              </a:xfrm>
              <a:prstGeom prst="rect">
                <a:avLst/>
              </a:prstGeom>
              <a:blipFill>
                <a:blip r:embed="rId4"/>
                <a:stretch>
                  <a:fillRect r="-446" b="-13889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52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A855A-D0E5-92F4-7C48-B4447D5AA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0BA5024-38E3-89E7-AB30-944DB1B0EB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274320" lvl="1" indent="0">
                  <a:buNone/>
                </a:pPr>
                <a:r>
                  <a:rPr lang="en-US" dirty="0"/>
                  <a:t>Performing gradient descent for a neuron with logistic activation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731520" lvl="1" indent="-457200">
                  <a:buAutoNum type="arabicPeriod"/>
                </a:pPr>
                <a:r>
                  <a:rPr lang="en-US" dirty="0"/>
                  <a:t>Compute the gradient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		</a:t>
                </a:r>
              </a:p>
              <a:p>
                <a:pPr marL="301752" lvl="1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2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num>
                      <m:den>
                        <m:r>
                          <a:rPr lang="en-US" sz="22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sz="2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sz="2200" dirty="0">
                            <a:solidFill>
                              <a:srgbClr val="FFC000"/>
                            </a:solidFill>
                          </a:rPr>
                          <m:t> </m:t>
                        </m:r>
                      </m:e>
                    </m:nary>
                    <m:r>
                      <a:rPr lang="en-US" sz="2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200" dirty="0"/>
              </a:p>
              <a:p>
                <a:pPr marL="301752" lvl="1" indent="0">
                  <a:buNone/>
                </a:pPr>
                <a:endParaRPr lang="en-US" sz="2200" dirty="0"/>
              </a:p>
              <a:p>
                <a:pPr marL="301752" lvl="1" indent="0">
                  <a:buNone/>
                </a:pPr>
                <a:r>
                  <a:rPr lang="en-US" sz="2200" dirty="0"/>
                  <a:t>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𝑀𝑆𝐸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sz="2200" i="1">
                        <a:latin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sz="2200" dirty="0">
                    <a:solidFill>
                      <a:schemeClr val="tx1"/>
                    </a:solidFill>
                  </a:rPr>
                  <a:t> </a:t>
                </a:r>
                <a:r>
                  <a:rPr lang="en-US" sz="2200" dirty="0"/>
                  <a:t>=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2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2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sz="2200" i="1" dirty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nary>
                    <m:r>
                      <a:rPr lang="en-US" sz="2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200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2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r>
                  <a:rPr lang="en-US" dirty="0"/>
                  <a:t>	</a:t>
                </a:r>
              </a:p>
              <a:p>
                <a:pPr lvl="2"/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0BA5024-38E3-89E7-AB30-944DB1B0EB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B01B560-B52F-A380-2A3D-F1ACA9D39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76164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EB198-1F22-ABFA-D975-DF15DC314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A045BC7-AA24-A764-F957-43F746F5B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274320" lvl="1" indent="0">
                  <a:buNone/>
                </a:pPr>
                <a:r>
                  <a:rPr lang="en-US" dirty="0"/>
                  <a:t>Performing gradient descent for a neuron with logistic activation</a:t>
                </a:r>
              </a:p>
              <a:p>
                <a:pPr marL="548640" lvl="2" indent="0">
                  <a:buNone/>
                </a:pPr>
                <a:r>
                  <a:rPr lang="en-US" dirty="0"/>
                  <a:t>	2. Choose a learning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48640" lvl="2" indent="0">
                  <a:buNone/>
                </a:pPr>
                <a:r>
                  <a:rPr lang="en-US" dirty="0"/>
                  <a:t>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3. For a fixed number of iterations: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w: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marL="548640" lvl="2" indent="0">
                  <a:buNone/>
                </a:pPr>
                <a:r>
                  <a:rPr lang="en-US" dirty="0"/>
                  <a:t>		</a:t>
                </a:r>
              </a:p>
              <a:p>
                <a:pPr marL="548640" lvl="2" indent="0">
                  <a:buNone/>
                </a:pPr>
                <a:r>
                  <a:rPr lang="en-US" dirty="0"/>
                  <a:t>		adjust b: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𝑑𝐶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𝑑𝑏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dirty="0"/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]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 dirty="0"/>
              </a:p>
              <a:p>
                <a:pPr marL="301752" lvl="1" indent="0">
                  <a:buNone/>
                </a:pPr>
                <a:endParaRPr lang="en-US" dirty="0"/>
              </a:p>
              <a:p>
                <a:pPr marL="548640" lvl="2" indent="0">
                  <a:buNone/>
                </a:pPr>
                <a:r>
                  <a:rPr lang="en-US" dirty="0"/>
                  <a:t>	So the difference for the </a:t>
                </a:r>
                <a:r>
                  <a:rPr lang="en-US" dirty="0" err="1"/>
                  <a:t>adeline</a:t>
                </a:r>
                <a:r>
                  <a:rPr lang="en-US" dirty="0"/>
                  <a:t> perceptron is that we also multiply by the derivative of the activation function</a:t>
                </a:r>
              </a:p>
              <a:p>
                <a:pPr marL="301752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A045BC7-AA24-A764-F957-43F746F5B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2515776-E1AF-A09B-5C7E-FC4D17F4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92591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56063-6578-8B47-50C9-FA07353F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59A7358-FC24-85FE-5656-B963DDEC411E}"/>
              </a:ext>
            </a:extLst>
          </p:cNvPr>
          <p:cNvGrpSpPr/>
          <p:nvPr/>
        </p:nvGrpSpPr>
        <p:grpSpPr>
          <a:xfrm>
            <a:off x="2740800" y="2327060"/>
            <a:ext cx="6248400" cy="2394467"/>
            <a:chOff x="2894012" y="2634734"/>
            <a:chExt cx="6248400" cy="239446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1F99FB-6BBD-CCA3-B2C9-0B2D1C6D224A}"/>
                </a:ext>
              </a:extLst>
            </p:cNvPr>
            <p:cNvSpPr/>
            <p:nvPr/>
          </p:nvSpPr>
          <p:spPr>
            <a:xfrm>
              <a:off x="2894012" y="2773363"/>
              <a:ext cx="6248400" cy="22558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DAABC8D-55B7-7B21-E083-75C952CF6E19}"/>
                </a:ext>
              </a:extLst>
            </p:cNvPr>
            <p:cNvSpPr/>
            <p:nvPr/>
          </p:nvSpPr>
          <p:spPr>
            <a:xfrm>
              <a:off x="3015535" y="2634734"/>
              <a:ext cx="1524000" cy="25876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Neuron Unit</a:t>
              </a: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551EA56C-7CCB-C8C0-9AEA-75C8E7949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 unit: notations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7A289C-114E-4746-E18B-3211CE71A44B}"/>
              </a:ext>
            </a:extLst>
          </p:cNvPr>
          <p:cNvGrpSpPr/>
          <p:nvPr/>
        </p:nvGrpSpPr>
        <p:grpSpPr>
          <a:xfrm>
            <a:off x="3121800" y="2740326"/>
            <a:ext cx="1450212" cy="1740932"/>
            <a:chOff x="2817812" y="2840736"/>
            <a:chExt cx="1450212" cy="17409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592D99-7523-7972-8F0D-EF9FC4A4E684}"/>
                </a:ext>
              </a:extLst>
            </p:cNvPr>
            <p:cNvGrpSpPr/>
            <p:nvPr/>
          </p:nvGrpSpPr>
          <p:grpSpPr>
            <a:xfrm>
              <a:off x="2817812" y="2840736"/>
              <a:ext cx="1447800" cy="1371600"/>
              <a:chOff x="2741612" y="3352800"/>
              <a:chExt cx="1447800" cy="1371600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79470C57-7DB2-6F0B-BC1D-6377DFFF7382}"/>
                  </a:ext>
                </a:extLst>
              </p:cNvPr>
              <p:cNvSpPr/>
              <p:nvPr/>
            </p:nvSpPr>
            <p:spPr>
              <a:xfrm>
                <a:off x="2741612" y="3352800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2897893-BE11-75D1-D69B-0AD2139C5C11}"/>
                      </a:ext>
                    </a:extLst>
                  </p:cNvPr>
                  <p:cNvSpPr txBox="1"/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𝒘𝒆𝒊𝒈𝒉𝒕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𝒘𝒆𝒊𝒈𝒉𝒕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2897893-BE11-75D1-D69B-0AD2139C5C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2593" y="3502171"/>
                    <a:ext cx="1185837" cy="107285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353" b="-823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A3F7A13-6802-3316-CA43-0434079DC876}"/>
                </a:ext>
              </a:extLst>
            </p:cNvPr>
            <p:cNvSpPr txBox="1"/>
            <p:nvPr/>
          </p:nvSpPr>
          <p:spPr>
            <a:xfrm>
              <a:off x="2820224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weights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278C0EA-D47F-B543-9F02-6948972011FF}"/>
              </a:ext>
            </a:extLst>
          </p:cNvPr>
          <p:cNvGrpSpPr/>
          <p:nvPr/>
        </p:nvGrpSpPr>
        <p:grpSpPr>
          <a:xfrm>
            <a:off x="5139894" y="2740326"/>
            <a:ext cx="1449006" cy="1740932"/>
            <a:chOff x="4835906" y="2840736"/>
            <a:chExt cx="1449006" cy="17409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FE6620-C585-574C-7781-2231723A5001}"/>
                </a:ext>
              </a:extLst>
            </p:cNvPr>
            <p:cNvGrpSpPr/>
            <p:nvPr/>
          </p:nvGrpSpPr>
          <p:grpSpPr>
            <a:xfrm>
              <a:off x="4837112" y="2840736"/>
              <a:ext cx="1447800" cy="1371600"/>
              <a:chOff x="5236178" y="2978912"/>
              <a:chExt cx="1447800" cy="1371600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99C57CD-A7A8-A0DF-7CFA-71D924001029}"/>
                  </a:ext>
                </a:extLst>
              </p:cNvPr>
              <p:cNvSpPr/>
              <p:nvPr/>
            </p:nvSpPr>
            <p:spPr>
              <a:xfrm>
                <a:off x="5236178" y="2978912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B36607E-3E8F-D724-9B77-D7C26E511F96}"/>
                      </a:ext>
                    </a:extLst>
                  </p:cNvPr>
                  <p:cNvSpPr txBox="1"/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/>
                          </m:nary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B36607E-3E8F-D724-9B77-D7C26E511F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6768" y="2978912"/>
                    <a:ext cx="1047210" cy="125694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19277" t="-107071" r="-38554" b="-16868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1ED268-0138-035F-256D-DCA541096702}"/>
                </a:ext>
              </a:extLst>
            </p:cNvPr>
            <p:cNvSpPr txBox="1"/>
            <p:nvPr/>
          </p:nvSpPr>
          <p:spPr>
            <a:xfrm>
              <a:off x="4835906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Dot Product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27E6933-A193-42F1-61A7-7AFF5C52608A}"/>
              </a:ext>
            </a:extLst>
          </p:cNvPr>
          <p:cNvGrpSpPr/>
          <p:nvPr/>
        </p:nvGrpSpPr>
        <p:grpSpPr>
          <a:xfrm>
            <a:off x="7155576" y="2740326"/>
            <a:ext cx="1452624" cy="1740932"/>
            <a:chOff x="6851588" y="2840736"/>
            <a:chExt cx="1452624" cy="174093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BD04AD-15D4-7E8B-65A5-641B7AFD5A8B}"/>
                </a:ext>
              </a:extLst>
            </p:cNvPr>
            <p:cNvGrpSpPr/>
            <p:nvPr/>
          </p:nvGrpSpPr>
          <p:grpSpPr>
            <a:xfrm>
              <a:off x="6856412" y="2840736"/>
              <a:ext cx="1447800" cy="1371600"/>
              <a:chOff x="6856412" y="2840736"/>
              <a:chExt cx="1447800" cy="13716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3AB81CF-45AC-3A10-1C2C-99F75C244861}"/>
                  </a:ext>
                </a:extLst>
              </p:cNvPr>
              <p:cNvSpPr/>
              <p:nvPr/>
            </p:nvSpPr>
            <p:spPr>
              <a:xfrm>
                <a:off x="6856412" y="2840736"/>
                <a:ext cx="1447800" cy="1371600"/>
              </a:xfrm>
              <a:prstGeom prst="roundRect">
                <a:avLst>
                  <a:gd name="adj" fmla="val 8667"/>
                </a:avLst>
              </a:prstGeom>
              <a:solidFill>
                <a:schemeClr val="tx1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aphic 17" descr="Normal Distribution with solid fill">
                <a:extLst>
                  <a:ext uri="{FF2B5EF4-FFF2-40B4-BE49-F238E27FC236}">
                    <a16:creationId xmlns:a16="http://schemas.microsoft.com/office/drawing/2014/main" id="{8987A8EF-8358-6C52-57CA-BB5DB3CC9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008812" y="2955036"/>
                <a:ext cx="1143000" cy="11430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6D4FED-38B8-0905-A8E8-2F599339FC74}"/>
                </a:ext>
              </a:extLst>
            </p:cNvPr>
            <p:cNvSpPr txBox="1"/>
            <p:nvPr/>
          </p:nvSpPr>
          <p:spPr>
            <a:xfrm>
              <a:off x="6851588" y="4212336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Activation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9405D3-7559-2CBC-F9D4-C1069E97C19A}"/>
                  </a:ext>
                </a:extLst>
              </p:cNvPr>
              <p:cNvSpPr txBox="1"/>
              <p:nvPr/>
            </p:nvSpPr>
            <p:spPr>
              <a:xfrm>
                <a:off x="1492399" y="2939419"/>
                <a:ext cx="1009507" cy="10578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𝒊𝒏𝒑𝒖𝒕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𝒊𝒏𝒑𝒖𝒕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𝒏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79405D3-7559-2CBC-F9D4-C1069E97C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399" y="2939419"/>
                <a:ext cx="1009507" cy="1057854"/>
              </a:xfrm>
              <a:prstGeom prst="rect">
                <a:avLst/>
              </a:prstGeom>
              <a:blipFill>
                <a:blip r:embed="rId7"/>
                <a:stretch>
                  <a:fillRect t="-1190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ED7A7D9-51E8-2A46-2065-BCD7AD76B972}"/>
              </a:ext>
            </a:extLst>
          </p:cNvPr>
          <p:cNvSpPr/>
          <p:nvPr/>
        </p:nvSpPr>
        <p:spPr>
          <a:xfrm>
            <a:off x="4644720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988A170C-C582-5056-BD2F-022CF2DACABB}"/>
              </a:ext>
            </a:extLst>
          </p:cNvPr>
          <p:cNvSpPr/>
          <p:nvPr/>
        </p:nvSpPr>
        <p:spPr>
          <a:xfrm>
            <a:off x="6665100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D2FCDED-7185-A2FA-0929-4AC24DBDC4ED}"/>
              </a:ext>
            </a:extLst>
          </p:cNvPr>
          <p:cNvSpPr/>
          <p:nvPr/>
        </p:nvSpPr>
        <p:spPr>
          <a:xfrm>
            <a:off x="2586031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80BEB14-0C6D-04E7-5183-B40760AC4427}"/>
              </a:ext>
            </a:extLst>
          </p:cNvPr>
          <p:cNvSpPr/>
          <p:nvPr/>
        </p:nvSpPr>
        <p:spPr>
          <a:xfrm>
            <a:off x="8801784" y="3349926"/>
            <a:ext cx="381000" cy="1524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61F989-F0AB-CF4C-0B9D-76E6348D0E7B}"/>
              </a:ext>
            </a:extLst>
          </p:cNvPr>
          <p:cNvGrpSpPr/>
          <p:nvPr/>
        </p:nvGrpSpPr>
        <p:grpSpPr>
          <a:xfrm>
            <a:off x="8930508" y="3311826"/>
            <a:ext cx="1031784" cy="647701"/>
            <a:chOff x="9083720" y="3619500"/>
            <a:chExt cx="1031784" cy="64770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493E1F0-7E4C-27BF-F095-34E8E43C6FB5}"/>
                </a:ext>
              </a:extLst>
            </p:cNvPr>
            <p:cNvSpPr/>
            <p:nvPr/>
          </p:nvSpPr>
          <p:spPr>
            <a:xfrm>
              <a:off x="9485312" y="3619500"/>
              <a:ext cx="228600" cy="2286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805173B-E7BB-F9E6-4E20-1762E96D0BB1}"/>
                </a:ext>
              </a:extLst>
            </p:cNvPr>
            <p:cNvSpPr txBox="1"/>
            <p:nvPr/>
          </p:nvSpPr>
          <p:spPr>
            <a:xfrm>
              <a:off x="9083720" y="3897869"/>
              <a:ext cx="1031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Output</a:t>
              </a:r>
            </a:p>
          </p:txBody>
        </p:sp>
      </p:grpSp>
      <p:sp>
        <p:nvSpPr>
          <p:cNvPr id="33" name="Callout: Left Arrow 32">
            <a:extLst>
              <a:ext uri="{FF2B5EF4-FFF2-40B4-BE49-F238E27FC236}">
                <a16:creationId xmlns:a16="http://schemas.microsoft.com/office/drawing/2014/main" id="{B990D8FC-A777-6B28-9FF5-E755A5DC1492}"/>
              </a:ext>
            </a:extLst>
          </p:cNvPr>
          <p:cNvSpPr/>
          <p:nvPr/>
        </p:nvSpPr>
        <p:spPr>
          <a:xfrm>
            <a:off x="9610638" y="3144344"/>
            <a:ext cx="1389108" cy="563563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78391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</a:t>
            </a:r>
          </a:p>
          <a:p>
            <a:pPr algn="ctr"/>
            <a:r>
              <a:rPr lang="en-US" dirty="0"/>
              <a:t>Value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F1289D-B30F-556C-7348-1B160693C4F7}"/>
              </a:ext>
            </a:extLst>
          </p:cNvPr>
          <p:cNvSpPr txBox="1"/>
          <p:nvPr/>
        </p:nvSpPr>
        <p:spPr>
          <a:xfrm>
            <a:off x="1831081" y="1737310"/>
            <a:ext cx="3321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x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6E1AC45-B7F0-E503-17C2-5C74599AD8B2}"/>
              </a:ext>
            </a:extLst>
          </p:cNvPr>
          <p:cNvCxnSpPr>
            <a:endCxn id="26" idx="0"/>
          </p:cNvCxnSpPr>
          <p:nvPr/>
        </p:nvCxnSpPr>
        <p:spPr>
          <a:xfrm>
            <a:off x="1997152" y="2162042"/>
            <a:ext cx="1" cy="777377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6153ABC-9B14-FBF5-6293-BEF2C58ADA2C}"/>
              </a:ext>
            </a:extLst>
          </p:cNvPr>
          <p:cNvSpPr txBox="1"/>
          <p:nvPr/>
        </p:nvSpPr>
        <p:spPr>
          <a:xfrm>
            <a:off x="3641529" y="1737310"/>
            <a:ext cx="44114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w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0DFF385-A822-D489-405D-E06EDCA81A92}"/>
              </a:ext>
            </a:extLst>
          </p:cNvPr>
          <p:cNvCxnSpPr/>
          <p:nvPr/>
        </p:nvCxnSpPr>
        <p:spPr>
          <a:xfrm>
            <a:off x="3807600" y="2162042"/>
            <a:ext cx="1" cy="777377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E83C55D-D0B6-CBBD-13D3-BE88D7B51581}"/>
              </a:ext>
            </a:extLst>
          </p:cNvPr>
          <p:cNvSpPr txBox="1"/>
          <p:nvPr/>
        </p:nvSpPr>
        <p:spPr>
          <a:xfrm>
            <a:off x="6688802" y="1790740"/>
            <a:ext cx="31611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z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3272FE5-8726-AF29-BCA5-AA7C4F147831}"/>
              </a:ext>
            </a:extLst>
          </p:cNvPr>
          <p:cNvCxnSpPr/>
          <p:nvPr/>
        </p:nvCxnSpPr>
        <p:spPr>
          <a:xfrm>
            <a:off x="6854873" y="2215472"/>
            <a:ext cx="1" cy="777377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0A41375-06FD-4E42-79C9-CC8052F920C8}"/>
              </a:ext>
            </a:extLst>
          </p:cNvPr>
          <p:cNvSpPr txBox="1"/>
          <p:nvPr/>
        </p:nvSpPr>
        <p:spPr>
          <a:xfrm>
            <a:off x="10253324" y="1790740"/>
            <a:ext cx="34977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bg1"/>
                </a:solidFill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31E0FF9-A705-4E36-A918-24A2A58AF31A}"/>
              </a:ext>
            </a:extLst>
          </p:cNvPr>
          <p:cNvCxnSpPr/>
          <p:nvPr/>
        </p:nvCxnSpPr>
        <p:spPr>
          <a:xfrm>
            <a:off x="10419395" y="2215472"/>
            <a:ext cx="1" cy="777377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6344DB-AFA3-320A-1A3A-06DB2F718636}"/>
                  </a:ext>
                </a:extLst>
              </p:cNvPr>
              <p:cNvSpPr txBox="1"/>
              <p:nvPr/>
            </p:nvSpPr>
            <p:spPr>
              <a:xfrm>
                <a:off x="2964631" y="4900102"/>
                <a:ext cx="6042081" cy="2116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𝐼𝑛𝑝𝑢𝑡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𝑤𝑒𝑖𝑔h𝑡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𝑎𝑐𝑡𝑖𝑣𝑎𝑡𝑖𝑜𝑛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  <a:p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6344DB-AFA3-320A-1A3A-06DB2F718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631" y="4900102"/>
                <a:ext cx="6042081" cy="2116220"/>
              </a:xfrm>
              <a:prstGeom prst="rect">
                <a:avLst/>
              </a:prstGeom>
              <a:blipFill>
                <a:blip r:embed="rId8"/>
                <a:stretch>
                  <a:fillRect l="-10294" t="-57738" b="-35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5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 animBg="1"/>
      <p:bldP spid="9" grpId="0" animBg="1"/>
      <p:bldP spid="33" grpId="0" animBg="1"/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gradient descent we can optimize a network with just one output layer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However, can we train a network with multiple layers?</a:t>
            </a: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27441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However, can we train a network with multiple layers?</a:t>
            </a:r>
          </a:p>
          <a:p>
            <a:pPr lvl="2"/>
            <a:r>
              <a:rPr lang="en-US" dirty="0"/>
              <a:t>Yes, but not yet !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</a:t>
            </a:r>
          </a:p>
        </p:txBody>
      </p:sp>
      <p:pic>
        <p:nvPicPr>
          <p:cNvPr id="4" name="Picture 4" descr="https://upload.wikimedia.org/wikipedia/commons/thumb/e/e4/Artificial_neural_network.svg/400px-Artificial_neural_network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12" y="3339051"/>
            <a:ext cx="3162858" cy="28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7618412" y="3352800"/>
            <a:ext cx="1447800" cy="1066800"/>
          </a:xfrm>
          <a:prstGeom prst="straightConnector1">
            <a:avLst/>
          </a:prstGeom>
          <a:ln w="25400">
            <a:solidFill>
              <a:schemeClr val="bg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089237" y="2971800"/>
            <a:ext cx="232465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We know the error at the last layers, so we can update the immediate weights that affect that error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960812" y="4559928"/>
            <a:ext cx="2133601" cy="545472"/>
          </a:xfrm>
          <a:prstGeom prst="straightConnector1">
            <a:avLst/>
          </a:prstGeom>
          <a:ln w="254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84084" y="3752580"/>
            <a:ext cx="2533928" cy="28346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The last layer is a function of the previous.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 we need to apply the chain rule again. 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rgbClr val="FF0000"/>
                </a:solidFill>
              </a:rPr>
              <a:t>We need to </a:t>
            </a:r>
            <a:r>
              <a:rPr lang="en-US" dirty="0" err="1">
                <a:solidFill>
                  <a:srgbClr val="FF0000"/>
                </a:solidFill>
              </a:rPr>
              <a:t>backpropagate</a:t>
            </a:r>
            <a:r>
              <a:rPr lang="en-US" dirty="0">
                <a:solidFill>
                  <a:srgbClr val="FF0000"/>
                </a:solidFill>
              </a:rPr>
              <a:t> the error</a:t>
            </a:r>
          </a:p>
        </p:txBody>
      </p:sp>
    </p:spTree>
    <p:extLst>
      <p:ext uri="{BB962C8B-B14F-4D97-AF65-F5344CB8AC3E}">
        <p14:creationId xmlns:p14="http://schemas.microsoft.com/office/powerpoint/2010/main" val="18512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 &amp;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1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Bibliography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473298" y="1762863"/>
            <a:ext cx="10107514" cy="4485537"/>
          </a:xfrm>
        </p:spPr>
        <p:txBody>
          <a:bodyPr>
            <a:normAutofit/>
          </a:bodyPr>
          <a:lstStyle/>
          <a:p>
            <a:pPr marL="576072" lvl="2" indent="0">
              <a:buNone/>
            </a:pPr>
            <a:r>
              <a:rPr lang="en-US" dirty="0"/>
              <a:t>http://</a:t>
            </a:r>
            <a:r>
              <a:rPr lang="en-US"/>
              <a:t>neuralnetworksanddeeplearning.com/</a:t>
            </a:r>
          </a:p>
          <a:p>
            <a:pPr marL="576072" lvl="2" indent="0">
              <a:buNone/>
            </a:pPr>
            <a:r>
              <a:rPr lang="ro-RO" dirty="0"/>
              <a:t>Chris Bishop, </a:t>
            </a:r>
            <a:r>
              <a:rPr lang="en-US" dirty="0"/>
              <a:t>“Neural Network for Pattern Recognition”</a:t>
            </a:r>
            <a:endParaRPr lang="ro-RO" dirty="0"/>
          </a:p>
          <a:p>
            <a:pPr marL="576072" lvl="2" indent="0">
              <a:buNone/>
            </a:pPr>
            <a:r>
              <a:rPr lang="en-US" dirty="0"/>
              <a:t>http://sebastianraschka.com/Articles/2015_singlelayer_neurons.html</a:t>
            </a:r>
            <a:endParaRPr lang="ro-RO" dirty="0"/>
          </a:p>
          <a:p>
            <a:pPr marL="576072" lvl="2" indent="0">
              <a:buNone/>
            </a:pPr>
            <a:r>
              <a:rPr lang="ro-RO" dirty="0"/>
              <a:t>http://deeplearning.net/</a:t>
            </a:r>
          </a:p>
          <a:p>
            <a:pPr marL="576072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25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udent presentation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udent presentation" id="{61936DD2-5F1E-4CE5-AB4B-725D35FC9179}" vid="{60FEA300-D151-4B21-9955-901AC34D046A}"/>
    </a:ext>
  </a:extLst>
</a:theme>
</file>

<file path=ppt/theme/theme2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7GrungeTextur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67000"/>
                <a:shade val="65000"/>
              </a:schemeClr>
              <a:schemeClr val="phClr">
                <a:tint val="10000"/>
                <a:satMod val="130000"/>
              </a:schemeClr>
            </a:duotone>
          </a:blip>
          <a:tile tx="0" ty="0" sx="60000" sy="59000" flip="none" algn="b"/>
        </a:blip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15000"/>
              </a:schemeClr>
              <a:schemeClr val="phClr">
                <a:tint val="34000"/>
              </a:schemeClr>
            </a:duotone>
          </a:blip>
          <a:tile tx="0" ty="0" sx="60000" sy="59000" flip="none" algn="b"/>
        </a:blipFill>
      </a:fillStyleLst>
      <a:lnStyleLst>
        <a:ln w="6350" cap="flat" cmpd="sng" algn="ctr">
          <a:solidFill>
            <a:schemeClr val="phClr">
              <a:tint val="7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98950B5-7B6B-4C28-8458-CAB8EA4CB2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Student scientific report presentation</Template>
  <TotalTime>0</TotalTime>
  <Words>5770</Words>
  <Application>Microsoft Macintosh PowerPoint</Application>
  <PresentationFormat>Custom</PresentationFormat>
  <Paragraphs>1149</Paragraphs>
  <Slides>93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Berlin Sans FB Demi</vt:lpstr>
      <vt:lpstr>Calibri</vt:lpstr>
      <vt:lpstr>Cambria Math</vt:lpstr>
      <vt:lpstr>Century Gothic</vt:lpstr>
      <vt:lpstr>Euphemia</vt:lpstr>
      <vt:lpstr>Noto Sans Symbols</vt:lpstr>
      <vt:lpstr>Wingdings</vt:lpstr>
      <vt:lpstr>Wingdings 3</vt:lpstr>
      <vt:lpstr>Student presentation</vt:lpstr>
      <vt:lpstr>Neural Networks</vt:lpstr>
      <vt:lpstr>Overview</vt:lpstr>
      <vt:lpstr>Neuron unit</vt:lpstr>
      <vt:lpstr>Neuron unit</vt:lpstr>
      <vt:lpstr>Neuron unit</vt:lpstr>
      <vt:lpstr>Neuron unit</vt:lpstr>
      <vt:lpstr>Neuron unit</vt:lpstr>
      <vt:lpstr>Neuron unit: notations</vt:lpstr>
      <vt:lpstr>Neuron unit: notations</vt:lpstr>
      <vt:lpstr>Neuron Unit: Activation functions</vt:lpstr>
      <vt:lpstr>Neuron Unit:</vt:lpstr>
      <vt:lpstr>Neuron Unit:</vt:lpstr>
      <vt:lpstr>Neuron Unit:</vt:lpstr>
      <vt:lpstr>Neuron Unit:</vt:lpstr>
      <vt:lpstr>Feed Forward Network Architecture</vt:lpstr>
      <vt:lpstr>Feed Forward Network Architecture</vt:lpstr>
      <vt:lpstr>Activation functions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Neuronal Network Architecture</vt:lpstr>
      <vt:lpstr>Feed Forward Network Architecture</vt:lpstr>
      <vt:lpstr>Feed Forward Network Architecture</vt:lpstr>
      <vt:lpstr>Neuronal Network Architecture</vt:lpstr>
      <vt:lpstr>Cost function</vt:lpstr>
      <vt:lpstr>Cost function</vt:lpstr>
      <vt:lpstr>Cost function</vt:lpstr>
      <vt:lpstr>Cost function</vt:lpstr>
      <vt:lpstr>Cost function</vt:lpstr>
      <vt:lpstr>Cost function</vt:lpstr>
      <vt:lpstr>Cost function</vt:lpstr>
      <vt:lpstr>Cost function</vt:lpstr>
      <vt:lpstr>Cost Functions</vt:lpstr>
      <vt:lpstr>Cost function</vt:lpstr>
      <vt:lpstr>Cost function</vt:lpstr>
      <vt:lpstr>Cost Functions</vt:lpstr>
      <vt:lpstr>Gradient Descent</vt:lpstr>
      <vt:lpstr>Gradient Descent</vt:lpstr>
      <vt:lpstr>Gradient Descent</vt:lpstr>
      <vt:lpstr>Gradient Descent</vt:lpstr>
      <vt:lpstr>Loss Functions</vt:lpstr>
      <vt:lpstr>Gradient Descent</vt:lpstr>
      <vt:lpstr>Gradient Descent</vt:lpstr>
      <vt:lpstr>Gradient Descent</vt:lpstr>
      <vt:lpstr>Gradient Descent</vt:lpstr>
      <vt:lpstr>Gradient Descent: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Basic calculus notions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Basic calculus notions</vt:lpstr>
      <vt:lpstr>Basic calculus notions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Backpropagation</vt:lpstr>
      <vt:lpstr>Backpropagation</vt:lpstr>
      <vt:lpstr>Questions &amp; Discussion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2016-08-04T14:15:50Z</dcterms:created>
  <dcterms:modified xsi:type="dcterms:W3CDTF">2025-10-19T15:47:15Z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TC034605859991</vt:lpwstr>
  </property>
  <property fmtid="{D5CDD505-2E9C-101B-9397-08002B2CF9AE}" pid="3" name="MSIP_Label_9d9c527f-5235-45cb-bea5-98c00c666442_Enabled">
    <vt:lpwstr>true</vt:lpwstr>
  </property>
  <property fmtid="{D5CDD505-2E9C-101B-9397-08002B2CF9AE}" pid="4" name="MSIP_Label_9d9c527f-5235-45cb-bea5-98c00c666442_SetDate">
    <vt:lpwstr>2024-10-19T08:53:45Z</vt:lpwstr>
  </property>
  <property fmtid="{D5CDD505-2E9C-101B-9397-08002B2CF9AE}" pid="5" name="MSIP_Label_9d9c527f-5235-45cb-bea5-98c00c666442_Method">
    <vt:lpwstr>Standard</vt:lpwstr>
  </property>
  <property fmtid="{D5CDD505-2E9C-101B-9397-08002B2CF9AE}" pid="6" name="MSIP_Label_9d9c527f-5235-45cb-bea5-98c00c666442_Name">
    <vt:lpwstr>INTERNAL</vt:lpwstr>
  </property>
  <property fmtid="{D5CDD505-2E9C-101B-9397-08002B2CF9AE}" pid="7" name="MSIP_Label_9d9c527f-5235-45cb-bea5-98c00c666442_SiteId">
    <vt:lpwstr>487baf29-f1da-469a-9221-243f830c36f3</vt:lpwstr>
  </property>
  <property fmtid="{D5CDD505-2E9C-101B-9397-08002B2CF9AE}" pid="8" name="MSIP_Label_9d9c527f-5235-45cb-bea5-98c00c666442_ActionId">
    <vt:lpwstr>93b4b156-7452-424e-a79b-25464832430c</vt:lpwstr>
  </property>
  <property fmtid="{D5CDD505-2E9C-101B-9397-08002B2CF9AE}" pid="9" name="MSIP_Label_9d9c527f-5235-45cb-bea5-98c00c666442_ContentBits">
    <vt:lpwstr>1</vt:lpwstr>
  </property>
  <property fmtid="{D5CDD505-2E9C-101B-9397-08002B2CF9AE}" pid="10" name="ClassificationContentMarkingHeaderLocations">
    <vt:lpwstr>Student presentation:8</vt:lpwstr>
  </property>
  <property fmtid="{D5CDD505-2E9C-101B-9397-08002B2CF9AE}" pid="11" name="ClassificationContentMarkingHeaderText">
    <vt:lpwstr>Internal Use Only</vt:lpwstr>
  </property>
</Properties>
</file>